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3"/>
  </p:notesMasterIdLst>
  <p:handoutMasterIdLst>
    <p:handoutMasterId r:id="rId34"/>
  </p:handoutMasterIdLst>
  <p:sldIdLst>
    <p:sldId id="256" r:id="rId2"/>
    <p:sldId id="266" r:id="rId3"/>
    <p:sldId id="303" r:id="rId4"/>
    <p:sldId id="314" r:id="rId5"/>
    <p:sldId id="279" r:id="rId6"/>
    <p:sldId id="270" r:id="rId7"/>
    <p:sldId id="278" r:id="rId8"/>
    <p:sldId id="280" r:id="rId9"/>
    <p:sldId id="299" r:id="rId10"/>
    <p:sldId id="285" r:id="rId11"/>
    <p:sldId id="304" r:id="rId12"/>
    <p:sldId id="305" r:id="rId13"/>
    <p:sldId id="316" r:id="rId14"/>
    <p:sldId id="281" r:id="rId15"/>
    <p:sldId id="286" r:id="rId16"/>
    <p:sldId id="288" r:id="rId17"/>
    <p:sldId id="290" r:id="rId18"/>
    <p:sldId id="292" r:id="rId19"/>
    <p:sldId id="294" r:id="rId20"/>
    <p:sldId id="306" r:id="rId21"/>
    <p:sldId id="300" r:id="rId22"/>
    <p:sldId id="301" r:id="rId23"/>
    <p:sldId id="310" r:id="rId24"/>
    <p:sldId id="302" r:id="rId25"/>
    <p:sldId id="283" r:id="rId26"/>
    <p:sldId id="298" r:id="rId27"/>
    <p:sldId id="311" r:id="rId28"/>
    <p:sldId id="295" r:id="rId29"/>
    <p:sldId id="284" r:id="rId30"/>
    <p:sldId id="259" r:id="rId31"/>
    <p:sldId id="29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054"/>
    <a:srgbClr val="C4E9F6"/>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70786" autoAdjust="0"/>
  </p:normalViewPr>
  <p:slideViewPr>
    <p:cSldViewPr snapToGrid="0">
      <p:cViewPr varScale="1">
        <p:scale>
          <a:sx n="78" d="100"/>
          <a:sy n="78" d="100"/>
        </p:scale>
        <p:origin x="700" y="52"/>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Erin FOR:EX" userId="98917593-8ecc-4b07-91b2-0032f63d479d" providerId="ADAL" clId="{91F97551-027D-45B3-9CD7-C6015243D57D}"/>
    <pc:docChg chg="undo custSel addSld delSld modSld sldOrd">
      <pc:chgData name="Hall, Erin FOR:EX" userId="98917593-8ecc-4b07-91b2-0032f63d479d" providerId="ADAL" clId="{91F97551-027D-45B3-9CD7-C6015243D57D}" dt="2026-02-18T20:50:59.551" v="6278" actId="255"/>
      <pc:docMkLst>
        <pc:docMk/>
      </pc:docMkLst>
      <pc:sldChg chg="addSp delSp modSp mod ord">
        <pc:chgData name="Hall, Erin FOR:EX" userId="98917593-8ecc-4b07-91b2-0032f63d479d" providerId="ADAL" clId="{91F97551-027D-45B3-9CD7-C6015243D57D}" dt="2026-02-18T20:50:59.551" v="6278" actId="255"/>
        <pc:sldMkLst>
          <pc:docMk/>
          <pc:sldMk cId="1386310022" sldId="259"/>
        </pc:sldMkLst>
        <pc:spChg chg="del">
          <ac:chgData name="Hall, Erin FOR:EX" userId="98917593-8ecc-4b07-91b2-0032f63d479d" providerId="ADAL" clId="{91F97551-027D-45B3-9CD7-C6015243D57D}" dt="2026-02-18T06:40:22.873" v="4518" actId="478"/>
          <ac:spMkLst>
            <pc:docMk/>
            <pc:sldMk cId="1386310022" sldId="259"/>
            <ac:spMk id="3" creationId="{718697ED-5B8C-BC3D-B336-09F273C2A012}"/>
          </ac:spMkLst>
        </pc:spChg>
        <pc:spChg chg="mod">
          <ac:chgData name="Hall, Erin FOR:EX" userId="98917593-8ecc-4b07-91b2-0032f63d479d" providerId="ADAL" clId="{91F97551-027D-45B3-9CD7-C6015243D57D}" dt="2026-02-18T20:50:59.551" v="6278" actId="255"/>
          <ac:spMkLst>
            <pc:docMk/>
            <pc:sldMk cId="1386310022" sldId="259"/>
            <ac:spMk id="5" creationId="{70073ECC-42E7-E49C-BC9F-137A1747EEB0}"/>
          </ac:spMkLst>
        </pc:spChg>
        <pc:graphicFrameChg chg="add del">
          <ac:chgData name="Hall, Erin FOR:EX" userId="98917593-8ecc-4b07-91b2-0032f63d479d" providerId="ADAL" clId="{91F97551-027D-45B3-9CD7-C6015243D57D}" dt="2026-02-18T20:49:32.933" v="6141" actId="3680"/>
          <ac:graphicFrameMkLst>
            <pc:docMk/>
            <pc:sldMk cId="1386310022" sldId="259"/>
            <ac:graphicFrameMk id="2" creationId="{C752F8F8-834C-8074-C2D5-144A954B6A19}"/>
          </ac:graphicFrameMkLst>
        </pc:graphicFrameChg>
      </pc:sldChg>
      <pc:sldChg chg="modNotesTx">
        <pc:chgData name="Hall, Erin FOR:EX" userId="98917593-8ecc-4b07-91b2-0032f63d479d" providerId="ADAL" clId="{91F97551-027D-45B3-9CD7-C6015243D57D}" dt="2026-02-18T05:07:37.285" v="1001" actId="20577"/>
        <pc:sldMkLst>
          <pc:docMk/>
          <pc:sldMk cId="1915114131" sldId="266"/>
        </pc:sldMkLst>
      </pc:sldChg>
      <pc:sldChg chg="modSp mod modNotesTx">
        <pc:chgData name="Hall, Erin FOR:EX" userId="98917593-8ecc-4b07-91b2-0032f63d479d" providerId="ADAL" clId="{91F97551-027D-45B3-9CD7-C6015243D57D}" dt="2026-02-18T16:07:43.301" v="5687" actId="1076"/>
        <pc:sldMkLst>
          <pc:docMk/>
          <pc:sldMk cId="2810955556" sldId="270"/>
        </pc:sldMkLst>
        <pc:spChg chg="mod">
          <ac:chgData name="Hall, Erin FOR:EX" userId="98917593-8ecc-4b07-91b2-0032f63d479d" providerId="ADAL" clId="{91F97551-027D-45B3-9CD7-C6015243D57D}" dt="2026-02-18T16:07:43.301" v="5687" actId="1076"/>
          <ac:spMkLst>
            <pc:docMk/>
            <pc:sldMk cId="2810955556" sldId="270"/>
            <ac:spMk id="2" creationId="{C3AB2B42-E15F-2072-80D3-ED0AE8842EEA}"/>
          </ac:spMkLst>
        </pc:spChg>
        <pc:spChg chg="mod">
          <ac:chgData name="Hall, Erin FOR:EX" userId="98917593-8ecc-4b07-91b2-0032f63d479d" providerId="ADAL" clId="{91F97551-027D-45B3-9CD7-C6015243D57D}" dt="2026-02-18T06:47:02.923" v="4523" actId="20577"/>
          <ac:spMkLst>
            <pc:docMk/>
            <pc:sldMk cId="2810955556" sldId="270"/>
            <ac:spMk id="3" creationId="{4E7C6AE1-B3EE-C393-4413-3CF323458DFA}"/>
          </ac:spMkLst>
        </pc:spChg>
      </pc:sldChg>
      <pc:sldChg chg="modSp del mod">
        <pc:chgData name="Hall, Erin FOR:EX" userId="98917593-8ecc-4b07-91b2-0032f63d479d" providerId="ADAL" clId="{91F97551-027D-45B3-9CD7-C6015243D57D}" dt="2026-02-18T16:02:50.875" v="5685" actId="2696"/>
        <pc:sldMkLst>
          <pc:docMk/>
          <pc:sldMk cId="2588214396" sldId="274"/>
        </pc:sldMkLst>
        <pc:spChg chg="mod">
          <ac:chgData name="Hall, Erin FOR:EX" userId="98917593-8ecc-4b07-91b2-0032f63d479d" providerId="ADAL" clId="{91F97551-027D-45B3-9CD7-C6015243D57D}" dt="2026-02-18T07:41:39.129" v="5396" actId="20577"/>
          <ac:spMkLst>
            <pc:docMk/>
            <pc:sldMk cId="2588214396" sldId="274"/>
            <ac:spMk id="4" creationId="{FE5C582C-30A2-4EE2-73A2-EE84F7524392}"/>
          </ac:spMkLst>
        </pc:spChg>
      </pc:sldChg>
      <pc:sldChg chg="del">
        <pc:chgData name="Hall, Erin FOR:EX" userId="98917593-8ecc-4b07-91b2-0032f63d479d" providerId="ADAL" clId="{91F97551-027D-45B3-9CD7-C6015243D57D}" dt="2026-02-18T16:02:50.875" v="5685" actId="2696"/>
        <pc:sldMkLst>
          <pc:docMk/>
          <pc:sldMk cId="3247854921" sldId="275"/>
        </pc:sldMkLst>
      </pc:sldChg>
      <pc:sldChg chg="addSp modSp mod modNotesTx">
        <pc:chgData name="Hall, Erin FOR:EX" userId="98917593-8ecc-4b07-91b2-0032f63d479d" providerId="ADAL" clId="{91F97551-027D-45B3-9CD7-C6015243D57D}" dt="2026-02-18T06:51:10.480" v="4579" actId="6549"/>
        <pc:sldMkLst>
          <pc:docMk/>
          <pc:sldMk cId="1313754474" sldId="278"/>
        </pc:sldMkLst>
        <pc:spChg chg="mod">
          <ac:chgData name="Hall, Erin FOR:EX" userId="98917593-8ecc-4b07-91b2-0032f63d479d" providerId="ADAL" clId="{91F97551-027D-45B3-9CD7-C6015243D57D}" dt="2026-02-18T06:50:51.241" v="4578" actId="6549"/>
          <ac:spMkLst>
            <pc:docMk/>
            <pc:sldMk cId="1313754474" sldId="278"/>
            <ac:spMk id="7" creationId="{42DA6835-B0AC-6999-BB69-6163C1A48178}"/>
          </ac:spMkLst>
        </pc:spChg>
        <pc:picChg chg="add mod">
          <ac:chgData name="Hall, Erin FOR:EX" userId="98917593-8ecc-4b07-91b2-0032f63d479d" providerId="ADAL" clId="{91F97551-027D-45B3-9CD7-C6015243D57D}" dt="2026-02-18T05:18:36.274" v="1328" actId="1076"/>
          <ac:picMkLst>
            <pc:docMk/>
            <pc:sldMk cId="1313754474" sldId="278"/>
            <ac:picMk id="3" creationId="{6328F016-45B4-BC99-6C79-E00179F2C143}"/>
          </ac:picMkLst>
        </pc:picChg>
        <pc:picChg chg="add mod">
          <ac:chgData name="Hall, Erin FOR:EX" userId="98917593-8ecc-4b07-91b2-0032f63d479d" providerId="ADAL" clId="{91F97551-027D-45B3-9CD7-C6015243D57D}" dt="2026-02-18T05:17:59.136" v="1327" actId="1076"/>
          <ac:picMkLst>
            <pc:docMk/>
            <pc:sldMk cId="1313754474" sldId="278"/>
            <ac:picMk id="5" creationId="{02D589F6-E549-9ED1-C2AD-FD2C598D74B0}"/>
          </ac:picMkLst>
        </pc:picChg>
        <pc:picChg chg="add mod">
          <ac:chgData name="Hall, Erin FOR:EX" userId="98917593-8ecc-4b07-91b2-0032f63d479d" providerId="ADAL" clId="{91F97551-027D-45B3-9CD7-C6015243D57D}" dt="2026-02-18T05:20:49.758" v="1396" actId="1076"/>
          <ac:picMkLst>
            <pc:docMk/>
            <pc:sldMk cId="1313754474" sldId="278"/>
            <ac:picMk id="9" creationId="{E90D3663-5F75-6887-E32F-35F40297BD8C}"/>
          </ac:picMkLst>
        </pc:picChg>
      </pc:sldChg>
      <pc:sldChg chg="addSp delSp modSp mod modNotesTx">
        <pc:chgData name="Hall, Erin FOR:EX" userId="98917593-8ecc-4b07-91b2-0032f63d479d" providerId="ADAL" clId="{91F97551-027D-45B3-9CD7-C6015243D57D}" dt="2026-02-18T16:07:35.361" v="5686" actId="1076"/>
        <pc:sldMkLst>
          <pc:docMk/>
          <pc:sldMk cId="1598047396" sldId="279"/>
        </pc:sldMkLst>
        <pc:spChg chg="mod">
          <ac:chgData name="Hall, Erin FOR:EX" userId="98917593-8ecc-4b07-91b2-0032f63d479d" providerId="ADAL" clId="{91F97551-027D-45B3-9CD7-C6015243D57D}" dt="2026-02-18T16:07:35.361" v="5686" actId="1076"/>
          <ac:spMkLst>
            <pc:docMk/>
            <pc:sldMk cId="1598047396" sldId="279"/>
            <ac:spMk id="2" creationId="{8386AF45-7929-E92F-6DBF-BC17B43BD0E9}"/>
          </ac:spMkLst>
        </pc:spChg>
        <pc:spChg chg="mod">
          <ac:chgData name="Hall, Erin FOR:EX" userId="98917593-8ecc-4b07-91b2-0032f63d479d" providerId="ADAL" clId="{91F97551-027D-45B3-9CD7-C6015243D57D}" dt="2026-02-18T06:55:56.508" v="4589" actId="21"/>
          <ac:spMkLst>
            <pc:docMk/>
            <pc:sldMk cId="1598047396" sldId="279"/>
            <ac:spMk id="3" creationId="{AA97957F-C2FB-1D3E-6576-06442253ACAD}"/>
          </ac:spMkLst>
        </pc:spChg>
        <pc:picChg chg="add del">
          <ac:chgData name="Hall, Erin FOR:EX" userId="98917593-8ecc-4b07-91b2-0032f63d479d" providerId="ADAL" clId="{91F97551-027D-45B3-9CD7-C6015243D57D}" dt="2026-02-18T03:56:24.094" v="17" actId="478"/>
          <ac:picMkLst>
            <pc:docMk/>
            <pc:sldMk cId="1598047396" sldId="279"/>
            <ac:picMk id="7" creationId="{E326BC87-DC41-4188-603D-A92B00BB6774}"/>
          </ac:picMkLst>
        </pc:picChg>
        <pc:picChg chg="add del mod ord">
          <ac:chgData name="Hall, Erin FOR:EX" userId="98917593-8ecc-4b07-91b2-0032f63d479d" providerId="ADAL" clId="{91F97551-027D-45B3-9CD7-C6015243D57D}" dt="2026-02-18T05:10:12.274" v="1254" actId="1038"/>
          <ac:picMkLst>
            <pc:docMk/>
            <pc:sldMk cId="1598047396" sldId="279"/>
            <ac:picMk id="9" creationId="{BA5E1444-5B82-2125-A9CA-0A860A089121}"/>
          </ac:picMkLst>
        </pc:picChg>
        <pc:picChg chg="del">
          <ac:chgData name="Hall, Erin FOR:EX" userId="98917593-8ecc-4b07-91b2-0032f63d479d" providerId="ADAL" clId="{91F97551-027D-45B3-9CD7-C6015243D57D}" dt="2026-02-18T03:56:15.219" v="10" actId="478"/>
          <ac:picMkLst>
            <pc:docMk/>
            <pc:sldMk cId="1598047396" sldId="279"/>
            <ac:picMk id="11" creationId="{B10F1C90-78A0-E488-9B85-EC4B097ED11A}"/>
          </ac:picMkLst>
        </pc:picChg>
        <pc:picChg chg="add del mod">
          <ac:chgData name="Hall, Erin FOR:EX" userId="98917593-8ecc-4b07-91b2-0032f63d479d" providerId="ADAL" clId="{91F97551-027D-45B3-9CD7-C6015243D57D}" dt="2026-02-18T03:56:26.283" v="18" actId="478"/>
          <ac:picMkLst>
            <pc:docMk/>
            <pc:sldMk cId="1598047396" sldId="279"/>
            <ac:picMk id="13" creationId="{543582BD-C5AF-305B-AB12-C027A828FEA2}"/>
          </ac:picMkLst>
        </pc:picChg>
      </pc:sldChg>
      <pc:sldChg chg="modSp mod modNotesTx">
        <pc:chgData name="Hall, Erin FOR:EX" userId="98917593-8ecc-4b07-91b2-0032f63d479d" providerId="ADAL" clId="{91F97551-027D-45B3-9CD7-C6015243D57D}" dt="2026-02-18T06:51:39.774" v="4581" actId="20577"/>
        <pc:sldMkLst>
          <pc:docMk/>
          <pc:sldMk cId="1112865143" sldId="280"/>
        </pc:sldMkLst>
        <pc:spChg chg="mod">
          <ac:chgData name="Hall, Erin FOR:EX" userId="98917593-8ecc-4b07-91b2-0032f63d479d" providerId="ADAL" clId="{91F97551-027D-45B3-9CD7-C6015243D57D}" dt="2026-02-18T05:23:39.095" v="1473" actId="14100"/>
          <ac:spMkLst>
            <pc:docMk/>
            <pc:sldMk cId="1112865143" sldId="280"/>
            <ac:spMk id="3" creationId="{47B6BD99-5A80-A777-5E0F-345C188205B1}"/>
          </ac:spMkLst>
        </pc:spChg>
      </pc:sldChg>
      <pc:sldChg chg="modSp mod modNotesTx">
        <pc:chgData name="Hall, Erin FOR:EX" userId="98917593-8ecc-4b07-91b2-0032f63d479d" providerId="ADAL" clId="{91F97551-027D-45B3-9CD7-C6015243D57D}" dt="2026-02-18T07:02:01.269" v="4707" actId="20577"/>
        <pc:sldMkLst>
          <pc:docMk/>
          <pc:sldMk cId="2160186573" sldId="281"/>
        </pc:sldMkLst>
        <pc:spChg chg="mod">
          <ac:chgData name="Hall, Erin FOR:EX" userId="98917593-8ecc-4b07-91b2-0032f63d479d" providerId="ADAL" clId="{91F97551-027D-45B3-9CD7-C6015243D57D}" dt="2026-02-18T05:54:09.719" v="2746" actId="20577"/>
          <ac:spMkLst>
            <pc:docMk/>
            <pc:sldMk cId="2160186573" sldId="281"/>
            <ac:spMk id="3" creationId="{46BA78C9-BE2B-B445-3905-0B292BD62C67}"/>
          </ac:spMkLst>
        </pc:spChg>
        <pc:picChg chg="mod">
          <ac:chgData name="Hall, Erin FOR:EX" userId="98917593-8ecc-4b07-91b2-0032f63d479d" providerId="ADAL" clId="{91F97551-027D-45B3-9CD7-C6015243D57D}" dt="2026-02-18T05:51:16.686" v="2685" actId="14100"/>
          <ac:picMkLst>
            <pc:docMk/>
            <pc:sldMk cId="2160186573" sldId="281"/>
            <ac:picMk id="6" creationId="{265D6F6F-8A77-D0E3-B3F7-716F1B0D8EDA}"/>
          </ac:picMkLst>
        </pc:picChg>
      </pc:sldChg>
      <pc:sldChg chg="modSp mod modAnim modNotesTx">
        <pc:chgData name="Hall, Erin FOR:EX" userId="98917593-8ecc-4b07-91b2-0032f63d479d" providerId="ADAL" clId="{91F97551-027D-45B3-9CD7-C6015243D57D}" dt="2026-02-18T18:29:31.896" v="5980" actId="20577"/>
        <pc:sldMkLst>
          <pc:docMk/>
          <pc:sldMk cId="3683934889" sldId="283"/>
        </pc:sldMkLst>
        <pc:spChg chg="mod">
          <ac:chgData name="Hall, Erin FOR:EX" userId="98917593-8ecc-4b07-91b2-0032f63d479d" providerId="ADAL" clId="{91F97551-027D-45B3-9CD7-C6015243D57D}" dt="2026-02-18T16:01:49.972" v="5680" actId="113"/>
          <ac:spMkLst>
            <pc:docMk/>
            <pc:sldMk cId="3683934889" sldId="283"/>
            <ac:spMk id="2" creationId="{84C30752-1CA4-6A54-FCF1-6B7362D8A827}"/>
          </ac:spMkLst>
        </pc:spChg>
        <pc:spChg chg="mod">
          <ac:chgData name="Hall, Erin FOR:EX" userId="98917593-8ecc-4b07-91b2-0032f63d479d" providerId="ADAL" clId="{91F97551-027D-45B3-9CD7-C6015243D57D}" dt="2026-02-18T18:28:43.800" v="5882" actId="20577"/>
          <ac:spMkLst>
            <pc:docMk/>
            <pc:sldMk cId="3683934889" sldId="283"/>
            <ac:spMk id="4" creationId="{EB47D141-11C4-40EF-EFD1-F0126B09951C}"/>
          </ac:spMkLst>
        </pc:spChg>
      </pc:sldChg>
      <pc:sldChg chg="addSp delSp modSp mod addAnim delAnim modAnim modNotesTx">
        <pc:chgData name="Hall, Erin FOR:EX" userId="98917593-8ecc-4b07-91b2-0032f63d479d" providerId="ADAL" clId="{91F97551-027D-45B3-9CD7-C6015243D57D}" dt="2026-02-18T16:02:06.030" v="5684" actId="113"/>
        <pc:sldMkLst>
          <pc:docMk/>
          <pc:sldMk cId="3419275741" sldId="284"/>
        </pc:sldMkLst>
        <pc:spChg chg="del">
          <ac:chgData name="Hall, Erin FOR:EX" userId="98917593-8ecc-4b07-91b2-0032f63d479d" providerId="ADAL" clId="{91F97551-027D-45B3-9CD7-C6015243D57D}" dt="2026-02-18T07:46:35.507" v="5588" actId="478"/>
          <ac:spMkLst>
            <pc:docMk/>
            <pc:sldMk cId="3419275741" sldId="284"/>
            <ac:spMk id="2" creationId="{36AF74DA-876E-ED73-4A52-029639ACE641}"/>
          </ac:spMkLst>
        </pc:spChg>
        <pc:spChg chg="mod">
          <ac:chgData name="Hall, Erin FOR:EX" userId="98917593-8ecc-4b07-91b2-0032f63d479d" providerId="ADAL" clId="{91F97551-027D-45B3-9CD7-C6015243D57D}" dt="2026-02-18T07:47:52.530" v="5672" actId="20577"/>
          <ac:spMkLst>
            <pc:docMk/>
            <pc:sldMk cId="3419275741" sldId="284"/>
            <ac:spMk id="3" creationId="{315FAFBA-3A9A-FD7D-C7EA-E99A7382E7A4}"/>
          </ac:spMkLst>
        </pc:spChg>
        <pc:spChg chg="add del">
          <ac:chgData name="Hall, Erin FOR:EX" userId="98917593-8ecc-4b07-91b2-0032f63d479d" providerId="ADAL" clId="{91F97551-027D-45B3-9CD7-C6015243D57D}" dt="2026-02-18T07:46:11.048" v="5575" actId="22"/>
          <ac:spMkLst>
            <pc:docMk/>
            <pc:sldMk cId="3419275741" sldId="284"/>
            <ac:spMk id="5" creationId="{7E4DA0DF-9FF7-9503-D0CF-15D56DD3CD23}"/>
          </ac:spMkLst>
        </pc:spChg>
        <pc:spChg chg="add mod">
          <ac:chgData name="Hall, Erin FOR:EX" userId="98917593-8ecc-4b07-91b2-0032f63d479d" providerId="ADAL" clId="{91F97551-027D-45B3-9CD7-C6015243D57D}" dt="2026-02-18T16:02:06.030" v="5684" actId="113"/>
          <ac:spMkLst>
            <pc:docMk/>
            <pc:sldMk cId="3419275741" sldId="284"/>
            <ac:spMk id="8" creationId="{12A365E7-7B41-BA4B-6A82-B474F13EAA2B}"/>
          </ac:spMkLst>
        </pc:spChg>
        <pc:picChg chg="add del mod">
          <ac:chgData name="Hall, Erin FOR:EX" userId="98917593-8ecc-4b07-91b2-0032f63d479d" providerId="ADAL" clId="{91F97551-027D-45B3-9CD7-C6015243D57D}" dt="2026-02-18T07:46:20.570" v="5579" actId="22"/>
          <ac:picMkLst>
            <pc:docMk/>
            <pc:sldMk cId="3419275741" sldId="284"/>
            <ac:picMk id="7" creationId="{2868295B-BB3E-4914-2CC8-B76AAE6AEE2A}"/>
          </ac:picMkLst>
        </pc:picChg>
      </pc:sldChg>
      <pc:sldChg chg="modSp mod modNotesTx">
        <pc:chgData name="Hall, Erin FOR:EX" userId="98917593-8ecc-4b07-91b2-0032f63d479d" providerId="ADAL" clId="{91F97551-027D-45B3-9CD7-C6015243D57D}" dt="2026-02-18T06:57:12.064" v="4627" actId="20577"/>
        <pc:sldMkLst>
          <pc:docMk/>
          <pc:sldMk cId="2916635794" sldId="285"/>
        </pc:sldMkLst>
        <pc:spChg chg="mod">
          <ac:chgData name="Hall, Erin FOR:EX" userId="98917593-8ecc-4b07-91b2-0032f63d479d" providerId="ADAL" clId="{91F97551-027D-45B3-9CD7-C6015243D57D}" dt="2026-02-18T06:56:33.743" v="4626" actId="20577"/>
          <ac:spMkLst>
            <pc:docMk/>
            <pc:sldMk cId="2916635794" sldId="285"/>
            <ac:spMk id="3" creationId="{6E32F1F2-14F4-9AD7-D4CB-7B87AE2F51BE}"/>
          </ac:spMkLst>
        </pc:spChg>
      </pc:sldChg>
      <pc:sldChg chg="modSp mod modNotesTx">
        <pc:chgData name="Hall, Erin FOR:EX" userId="98917593-8ecc-4b07-91b2-0032f63d479d" providerId="ADAL" clId="{91F97551-027D-45B3-9CD7-C6015243D57D}" dt="2026-02-18T18:15:44.892" v="5762" actId="20577"/>
        <pc:sldMkLst>
          <pc:docMk/>
          <pc:sldMk cId="228811992" sldId="286"/>
        </pc:sldMkLst>
        <pc:spChg chg="mod">
          <ac:chgData name="Hall, Erin FOR:EX" userId="98917593-8ecc-4b07-91b2-0032f63d479d" providerId="ADAL" clId="{91F97551-027D-45B3-9CD7-C6015243D57D}" dt="2026-02-18T05:54:00.616" v="2744" actId="20577"/>
          <ac:spMkLst>
            <pc:docMk/>
            <pc:sldMk cId="228811992" sldId="286"/>
            <ac:spMk id="3" creationId="{5EB93714-DCB1-C6D4-6231-5530BDC58963}"/>
          </ac:spMkLst>
        </pc:spChg>
      </pc:sldChg>
      <pc:sldChg chg="modSp mod modNotesTx">
        <pc:chgData name="Hall, Erin FOR:EX" userId="98917593-8ecc-4b07-91b2-0032f63d479d" providerId="ADAL" clId="{91F97551-027D-45B3-9CD7-C6015243D57D}" dt="2026-02-18T18:16:53.927" v="5785"/>
        <pc:sldMkLst>
          <pc:docMk/>
          <pc:sldMk cId="1762009820" sldId="288"/>
        </pc:sldMkLst>
        <pc:spChg chg="mod">
          <ac:chgData name="Hall, Erin FOR:EX" userId="98917593-8ecc-4b07-91b2-0032f63d479d" providerId="ADAL" clId="{91F97551-027D-45B3-9CD7-C6015243D57D}" dt="2026-02-18T18:16:53.927" v="5785"/>
          <ac:spMkLst>
            <pc:docMk/>
            <pc:sldMk cId="1762009820" sldId="288"/>
            <ac:spMk id="3" creationId="{0792F46C-F3C9-B897-2C9A-44A74B8D9443}"/>
          </ac:spMkLst>
        </pc:spChg>
      </pc:sldChg>
      <pc:sldChg chg="modSp mod modNotesTx">
        <pc:chgData name="Hall, Erin FOR:EX" userId="98917593-8ecc-4b07-91b2-0032f63d479d" providerId="ADAL" clId="{91F97551-027D-45B3-9CD7-C6015243D57D}" dt="2026-02-18T07:08:46.006" v="4796" actId="6549"/>
        <pc:sldMkLst>
          <pc:docMk/>
          <pc:sldMk cId="3509789193" sldId="290"/>
        </pc:sldMkLst>
        <pc:spChg chg="mod">
          <ac:chgData name="Hall, Erin FOR:EX" userId="98917593-8ecc-4b07-91b2-0032f63d479d" providerId="ADAL" clId="{91F97551-027D-45B3-9CD7-C6015243D57D}" dt="2026-02-18T07:07:13.862" v="4774" actId="20577"/>
          <ac:spMkLst>
            <pc:docMk/>
            <pc:sldMk cId="3509789193" sldId="290"/>
            <ac:spMk id="3" creationId="{27996C38-86B4-B9D5-41CF-BEC9D8CB7D04}"/>
          </ac:spMkLst>
        </pc:spChg>
      </pc:sldChg>
      <pc:sldChg chg="modSp mod modNotesTx">
        <pc:chgData name="Hall, Erin FOR:EX" userId="98917593-8ecc-4b07-91b2-0032f63d479d" providerId="ADAL" clId="{91F97551-027D-45B3-9CD7-C6015243D57D}" dt="2026-02-18T18:20:45.646" v="5813" actId="6549"/>
        <pc:sldMkLst>
          <pc:docMk/>
          <pc:sldMk cId="3334950462" sldId="292"/>
        </pc:sldMkLst>
        <pc:spChg chg="mod">
          <ac:chgData name="Hall, Erin FOR:EX" userId="98917593-8ecc-4b07-91b2-0032f63d479d" providerId="ADAL" clId="{91F97551-027D-45B3-9CD7-C6015243D57D}" dt="2026-02-18T18:20:25.998" v="5811" actId="1076"/>
          <ac:spMkLst>
            <pc:docMk/>
            <pc:sldMk cId="3334950462" sldId="292"/>
            <ac:spMk id="3" creationId="{5B579951-16AC-3371-A171-8CBE2EB0B4CD}"/>
          </ac:spMkLst>
        </pc:spChg>
      </pc:sldChg>
      <pc:sldChg chg="modNotesTx">
        <pc:chgData name="Hall, Erin FOR:EX" userId="98917593-8ecc-4b07-91b2-0032f63d479d" providerId="ADAL" clId="{91F97551-027D-45B3-9CD7-C6015243D57D}" dt="2026-02-18T18:21:46.568" v="5842" actId="20577"/>
        <pc:sldMkLst>
          <pc:docMk/>
          <pc:sldMk cId="2260876921" sldId="294"/>
        </pc:sldMkLst>
      </pc:sldChg>
      <pc:sldChg chg="addSp modSp mod modNotesTx">
        <pc:chgData name="Hall, Erin FOR:EX" userId="98917593-8ecc-4b07-91b2-0032f63d479d" providerId="ADAL" clId="{91F97551-027D-45B3-9CD7-C6015243D57D}" dt="2026-02-18T16:02:02.265" v="5683" actId="113"/>
        <pc:sldMkLst>
          <pc:docMk/>
          <pc:sldMk cId="966607973" sldId="295"/>
        </pc:sldMkLst>
        <pc:spChg chg="mod">
          <ac:chgData name="Hall, Erin FOR:EX" userId="98917593-8ecc-4b07-91b2-0032f63d479d" providerId="ADAL" clId="{91F97551-027D-45B3-9CD7-C6015243D57D}" dt="2026-02-18T07:45:38.308" v="5569" actId="21"/>
          <ac:spMkLst>
            <pc:docMk/>
            <pc:sldMk cId="966607973" sldId="295"/>
            <ac:spMk id="2" creationId="{060C727F-F573-57D3-19B8-1EA6F0B1039B}"/>
          </ac:spMkLst>
        </pc:spChg>
        <pc:spChg chg="mod">
          <ac:chgData name="Hall, Erin FOR:EX" userId="98917593-8ecc-4b07-91b2-0032f63d479d" providerId="ADAL" clId="{91F97551-027D-45B3-9CD7-C6015243D57D}" dt="2026-02-18T07:45:53.066" v="5573" actId="1076"/>
          <ac:spMkLst>
            <pc:docMk/>
            <pc:sldMk cId="966607973" sldId="295"/>
            <ac:spMk id="3" creationId="{DB02398A-746B-0F2F-DD78-D5FE570BDDB5}"/>
          </ac:spMkLst>
        </pc:spChg>
        <pc:spChg chg="add mod">
          <ac:chgData name="Hall, Erin FOR:EX" userId="98917593-8ecc-4b07-91b2-0032f63d479d" providerId="ADAL" clId="{91F97551-027D-45B3-9CD7-C6015243D57D}" dt="2026-02-18T16:02:02.265" v="5683" actId="113"/>
          <ac:spMkLst>
            <pc:docMk/>
            <pc:sldMk cId="966607973" sldId="295"/>
            <ac:spMk id="4" creationId="{D5C1062C-1520-6E5B-A640-CDCA477E7462}"/>
          </ac:spMkLst>
        </pc:spChg>
      </pc:sldChg>
      <pc:sldChg chg="modSp mod">
        <pc:chgData name="Hall, Erin FOR:EX" userId="98917593-8ecc-4b07-91b2-0032f63d479d" providerId="ADAL" clId="{91F97551-027D-45B3-9CD7-C6015243D57D}" dt="2026-02-18T07:30:51.321" v="5182" actId="255"/>
        <pc:sldMkLst>
          <pc:docMk/>
          <pc:sldMk cId="1470784269" sldId="296"/>
        </pc:sldMkLst>
        <pc:spChg chg="mod">
          <ac:chgData name="Hall, Erin FOR:EX" userId="98917593-8ecc-4b07-91b2-0032f63d479d" providerId="ADAL" clId="{91F97551-027D-45B3-9CD7-C6015243D57D}" dt="2026-02-18T07:30:51.321" v="5182" actId="255"/>
          <ac:spMkLst>
            <pc:docMk/>
            <pc:sldMk cId="1470784269" sldId="296"/>
            <ac:spMk id="3" creationId="{480E1C3A-A7D6-488A-513E-C9EAE43CE116}"/>
          </ac:spMkLst>
        </pc:spChg>
      </pc:sldChg>
      <pc:sldChg chg="modSp mod addAnim delAnim modAnim modNotesTx">
        <pc:chgData name="Hall, Erin FOR:EX" userId="98917593-8ecc-4b07-91b2-0032f63d479d" providerId="ADAL" clId="{91F97551-027D-45B3-9CD7-C6015243D57D}" dt="2026-02-18T16:01:53.204" v="5681" actId="113"/>
        <pc:sldMkLst>
          <pc:docMk/>
          <pc:sldMk cId="2906912640" sldId="298"/>
        </pc:sldMkLst>
        <pc:spChg chg="mod">
          <ac:chgData name="Hall, Erin FOR:EX" userId="98917593-8ecc-4b07-91b2-0032f63d479d" providerId="ADAL" clId="{91F97551-027D-45B3-9CD7-C6015243D57D}" dt="2026-02-18T16:01:53.204" v="5681" actId="113"/>
          <ac:spMkLst>
            <pc:docMk/>
            <pc:sldMk cId="2906912640" sldId="298"/>
            <ac:spMk id="2" creationId="{51491C9A-4130-30B5-F554-938452FA010E}"/>
          </ac:spMkLst>
        </pc:spChg>
        <pc:spChg chg="mod">
          <ac:chgData name="Hall, Erin FOR:EX" userId="98917593-8ecc-4b07-91b2-0032f63d479d" providerId="ADAL" clId="{91F97551-027D-45B3-9CD7-C6015243D57D}" dt="2026-02-18T16:00:27.608" v="5676"/>
          <ac:spMkLst>
            <pc:docMk/>
            <pc:sldMk cId="2906912640" sldId="298"/>
            <ac:spMk id="4" creationId="{7097068D-2F5B-36FC-5451-1A1E5F35C471}"/>
          </ac:spMkLst>
        </pc:spChg>
      </pc:sldChg>
      <pc:sldChg chg="addSp modSp mod addAnim delAnim modAnim modNotesTx">
        <pc:chgData name="Hall, Erin FOR:EX" userId="98917593-8ecc-4b07-91b2-0032f63d479d" providerId="ADAL" clId="{91F97551-027D-45B3-9CD7-C6015243D57D}" dt="2026-02-18T18:11:35.047" v="5755"/>
        <pc:sldMkLst>
          <pc:docMk/>
          <pc:sldMk cId="351451664" sldId="299"/>
        </pc:sldMkLst>
        <pc:spChg chg="mod">
          <ac:chgData name="Hall, Erin FOR:EX" userId="98917593-8ecc-4b07-91b2-0032f63d479d" providerId="ADAL" clId="{91F97551-027D-45B3-9CD7-C6015243D57D}" dt="2026-02-18T04:05:10.462" v="281" actId="1076"/>
          <ac:spMkLst>
            <pc:docMk/>
            <pc:sldMk cId="351451664" sldId="299"/>
            <ac:spMk id="2" creationId="{06769F95-FC15-DA2A-78DC-EC80050309FB}"/>
          </ac:spMkLst>
        </pc:spChg>
        <pc:spChg chg="mod">
          <ac:chgData name="Hall, Erin FOR:EX" userId="98917593-8ecc-4b07-91b2-0032f63d479d" providerId="ADAL" clId="{91F97551-027D-45B3-9CD7-C6015243D57D}" dt="2026-02-18T05:25:07.392" v="1503" actId="20577"/>
          <ac:spMkLst>
            <pc:docMk/>
            <pc:sldMk cId="351451664" sldId="299"/>
            <ac:spMk id="3" creationId="{E89A5D1C-5964-EB18-C79E-05413CA62CBD}"/>
          </ac:spMkLst>
        </pc:spChg>
        <pc:spChg chg="add mod">
          <ac:chgData name="Hall, Erin FOR:EX" userId="98917593-8ecc-4b07-91b2-0032f63d479d" providerId="ADAL" clId="{91F97551-027D-45B3-9CD7-C6015243D57D}" dt="2026-02-18T16:11:32.821" v="5752" actId="1076"/>
          <ac:spMkLst>
            <pc:docMk/>
            <pc:sldMk cId="351451664" sldId="299"/>
            <ac:spMk id="4" creationId="{1E02DE45-0D2A-1616-7EDD-FF0F1FE7CBDD}"/>
          </ac:spMkLst>
        </pc:spChg>
      </pc:sldChg>
      <pc:sldChg chg="modSp mod modNotesTx">
        <pc:chgData name="Hall, Erin FOR:EX" userId="98917593-8ecc-4b07-91b2-0032f63d479d" providerId="ADAL" clId="{91F97551-027D-45B3-9CD7-C6015243D57D}" dt="2026-02-18T18:25:08.012" v="5867" actId="1076"/>
        <pc:sldMkLst>
          <pc:docMk/>
          <pc:sldMk cId="4287577319" sldId="300"/>
        </pc:sldMkLst>
        <pc:spChg chg="mod">
          <ac:chgData name="Hall, Erin FOR:EX" userId="98917593-8ecc-4b07-91b2-0032f63d479d" providerId="ADAL" clId="{91F97551-027D-45B3-9CD7-C6015243D57D}" dt="2026-02-18T18:25:08.012" v="5867" actId="1076"/>
          <ac:spMkLst>
            <pc:docMk/>
            <pc:sldMk cId="4287577319" sldId="300"/>
            <ac:spMk id="8" creationId="{D2F25602-341F-D93A-679F-EBFC3203E8A4}"/>
          </ac:spMkLst>
        </pc:spChg>
        <pc:graphicFrameChg chg="mod modGraphic">
          <ac:chgData name="Hall, Erin FOR:EX" userId="98917593-8ecc-4b07-91b2-0032f63d479d" providerId="ADAL" clId="{91F97551-027D-45B3-9CD7-C6015243D57D}" dt="2026-02-18T06:10:43.172" v="3265" actId="20577"/>
          <ac:graphicFrameMkLst>
            <pc:docMk/>
            <pc:sldMk cId="4287577319" sldId="300"/>
            <ac:graphicFrameMk id="6" creationId="{5600380D-EFF3-BB4C-E3CE-82E1EECADC1E}"/>
          </ac:graphicFrameMkLst>
        </pc:graphicFrameChg>
      </pc:sldChg>
      <pc:sldChg chg="addSp modSp mod modNotesTx">
        <pc:chgData name="Hall, Erin FOR:EX" userId="98917593-8ecc-4b07-91b2-0032f63d479d" providerId="ADAL" clId="{91F97551-027D-45B3-9CD7-C6015243D57D}" dt="2026-02-18T06:13:38.422" v="3408" actId="20577"/>
        <pc:sldMkLst>
          <pc:docMk/>
          <pc:sldMk cId="3016093884" sldId="301"/>
        </pc:sldMkLst>
        <pc:spChg chg="add mod">
          <ac:chgData name="Hall, Erin FOR:EX" userId="98917593-8ecc-4b07-91b2-0032f63d479d" providerId="ADAL" clId="{91F97551-027D-45B3-9CD7-C6015243D57D}" dt="2026-02-18T06:12:50.256" v="3280" actId="208"/>
          <ac:spMkLst>
            <pc:docMk/>
            <pc:sldMk cId="3016093884" sldId="301"/>
            <ac:spMk id="3" creationId="{42FF9D50-BB3E-CC02-1EF3-8755B0CC6D6D}"/>
          </ac:spMkLst>
        </pc:spChg>
        <pc:graphicFrameChg chg="modGraphic">
          <ac:chgData name="Hall, Erin FOR:EX" userId="98917593-8ecc-4b07-91b2-0032f63d479d" providerId="ADAL" clId="{91F97551-027D-45B3-9CD7-C6015243D57D}" dt="2026-02-18T06:12:09.615" v="3275" actId="13926"/>
          <ac:graphicFrameMkLst>
            <pc:docMk/>
            <pc:sldMk cId="3016093884" sldId="301"/>
            <ac:graphicFrameMk id="2" creationId="{9B30BA06-3BAE-3072-A6D5-34C0539A5331}"/>
          </ac:graphicFrameMkLst>
        </pc:graphicFrameChg>
      </pc:sldChg>
      <pc:sldChg chg="modNotesTx">
        <pc:chgData name="Hall, Erin FOR:EX" userId="98917593-8ecc-4b07-91b2-0032f63d479d" providerId="ADAL" clId="{91F97551-027D-45B3-9CD7-C6015243D57D}" dt="2026-02-18T06:16:16.622" v="3464" actId="20577"/>
        <pc:sldMkLst>
          <pc:docMk/>
          <pc:sldMk cId="3670201849" sldId="302"/>
        </pc:sldMkLst>
      </pc:sldChg>
      <pc:sldChg chg="modNotesTx">
        <pc:chgData name="Hall, Erin FOR:EX" userId="98917593-8ecc-4b07-91b2-0032f63d479d" providerId="ADAL" clId="{91F97551-027D-45B3-9CD7-C6015243D57D}" dt="2026-02-18T05:08:25.371" v="1131" actId="20577"/>
        <pc:sldMkLst>
          <pc:docMk/>
          <pc:sldMk cId="2291476314" sldId="303"/>
        </pc:sldMkLst>
      </pc:sldChg>
      <pc:sldChg chg="addSp modSp mod modNotesTx">
        <pc:chgData name="Hall, Erin FOR:EX" userId="98917593-8ecc-4b07-91b2-0032f63d479d" providerId="ADAL" clId="{91F97551-027D-45B3-9CD7-C6015243D57D}" dt="2026-02-18T05:36:46.091" v="2023" actId="20577"/>
        <pc:sldMkLst>
          <pc:docMk/>
          <pc:sldMk cId="1139367770" sldId="304"/>
        </pc:sldMkLst>
        <pc:spChg chg="mod">
          <ac:chgData name="Hall, Erin FOR:EX" userId="98917593-8ecc-4b07-91b2-0032f63d479d" providerId="ADAL" clId="{91F97551-027D-45B3-9CD7-C6015243D57D}" dt="2026-02-18T04:06:30.466" v="286" actId="14100"/>
          <ac:spMkLst>
            <pc:docMk/>
            <pc:sldMk cId="1139367770" sldId="304"/>
            <ac:spMk id="2" creationId="{DE345608-9FD0-DAAD-4072-97E438C092EB}"/>
          </ac:spMkLst>
        </pc:spChg>
        <pc:spChg chg="mod">
          <ac:chgData name="Hall, Erin FOR:EX" userId="98917593-8ecc-4b07-91b2-0032f63d479d" providerId="ADAL" clId="{91F97551-027D-45B3-9CD7-C6015243D57D}" dt="2026-02-18T05:36:18.758" v="1931" actId="14100"/>
          <ac:spMkLst>
            <pc:docMk/>
            <pc:sldMk cId="1139367770" sldId="304"/>
            <ac:spMk id="3" creationId="{7F2B9E1C-B741-4961-C538-3598DDCA716D}"/>
          </ac:spMkLst>
        </pc:spChg>
        <pc:spChg chg="add mod">
          <ac:chgData name="Hall, Erin FOR:EX" userId="98917593-8ecc-4b07-91b2-0032f63d479d" providerId="ADAL" clId="{91F97551-027D-45B3-9CD7-C6015243D57D}" dt="2026-02-18T04:06:15.525" v="283"/>
          <ac:spMkLst>
            <pc:docMk/>
            <pc:sldMk cId="1139367770" sldId="304"/>
            <ac:spMk id="4" creationId="{5CFBD221-049D-61B3-4064-61FB26A2162E}"/>
          </ac:spMkLst>
        </pc:spChg>
        <pc:picChg chg="mod">
          <ac:chgData name="Hall, Erin FOR:EX" userId="98917593-8ecc-4b07-91b2-0032f63d479d" providerId="ADAL" clId="{91F97551-027D-45B3-9CD7-C6015243D57D}" dt="2026-02-18T05:36:21.176" v="1932" actId="1076"/>
          <ac:picMkLst>
            <pc:docMk/>
            <pc:sldMk cId="1139367770" sldId="304"/>
            <ac:picMk id="7" creationId="{085DA49C-233D-5D1B-432B-136FAF7C0456}"/>
          </ac:picMkLst>
        </pc:picChg>
        <pc:picChg chg="mod">
          <ac:chgData name="Hall, Erin FOR:EX" userId="98917593-8ecc-4b07-91b2-0032f63d479d" providerId="ADAL" clId="{91F97551-027D-45B3-9CD7-C6015243D57D}" dt="2026-02-18T05:34:01.697" v="1898" actId="688"/>
          <ac:picMkLst>
            <pc:docMk/>
            <pc:sldMk cId="1139367770" sldId="304"/>
            <ac:picMk id="9" creationId="{0ECA8863-BEDD-607A-8156-63D94688CFE8}"/>
          </ac:picMkLst>
        </pc:picChg>
      </pc:sldChg>
      <pc:sldChg chg="modNotesTx">
        <pc:chgData name="Hall, Erin FOR:EX" userId="98917593-8ecc-4b07-91b2-0032f63d479d" providerId="ADAL" clId="{91F97551-027D-45B3-9CD7-C6015243D57D}" dt="2026-02-18T16:10:05.632" v="5739" actId="20577"/>
        <pc:sldMkLst>
          <pc:docMk/>
          <pc:sldMk cId="578240744" sldId="305"/>
        </pc:sldMkLst>
      </pc:sldChg>
      <pc:sldChg chg="addSp modSp mod modNotesTx">
        <pc:chgData name="Hall, Erin FOR:EX" userId="98917593-8ecc-4b07-91b2-0032f63d479d" providerId="ADAL" clId="{91F97551-027D-45B3-9CD7-C6015243D57D}" dt="2026-02-18T18:23:28.600" v="5862" actId="20577"/>
        <pc:sldMkLst>
          <pc:docMk/>
          <pc:sldMk cId="3148419873" sldId="306"/>
        </pc:sldMkLst>
        <pc:spChg chg="mod">
          <ac:chgData name="Hall, Erin FOR:EX" userId="98917593-8ecc-4b07-91b2-0032f63d479d" providerId="ADAL" clId="{91F97551-027D-45B3-9CD7-C6015243D57D}" dt="2026-02-18T16:01:45.183" v="5679" actId="113"/>
          <ac:spMkLst>
            <pc:docMk/>
            <pc:sldMk cId="3148419873" sldId="306"/>
            <ac:spMk id="2" creationId="{09946075-14AB-C1FC-FB89-C409A5EC8DA9}"/>
          </ac:spMkLst>
        </pc:spChg>
        <pc:spChg chg="mod">
          <ac:chgData name="Hall, Erin FOR:EX" userId="98917593-8ecc-4b07-91b2-0032f63d479d" providerId="ADAL" clId="{91F97551-027D-45B3-9CD7-C6015243D57D}" dt="2026-02-18T18:23:28.600" v="5862" actId="20577"/>
          <ac:spMkLst>
            <pc:docMk/>
            <pc:sldMk cId="3148419873" sldId="306"/>
            <ac:spMk id="3" creationId="{821E1C7B-A05A-D87D-1649-99B33A03A737}"/>
          </ac:spMkLst>
        </pc:spChg>
        <pc:spChg chg="add mod ord">
          <ac:chgData name="Hall, Erin FOR:EX" userId="98917593-8ecc-4b07-91b2-0032f63d479d" providerId="ADAL" clId="{91F97551-027D-45B3-9CD7-C6015243D57D}" dt="2026-02-18T06:03:55.417" v="2803" actId="171"/>
          <ac:spMkLst>
            <pc:docMk/>
            <pc:sldMk cId="3148419873" sldId="306"/>
            <ac:spMk id="4" creationId="{DF645D9D-B8FD-519F-CA31-7511336CF351}"/>
          </ac:spMkLst>
        </pc:spChg>
      </pc:sldChg>
      <pc:sldChg chg="del">
        <pc:chgData name="Hall, Erin FOR:EX" userId="98917593-8ecc-4b07-91b2-0032f63d479d" providerId="ADAL" clId="{91F97551-027D-45B3-9CD7-C6015243D57D}" dt="2026-02-18T16:02:50.875" v="5685" actId="2696"/>
        <pc:sldMkLst>
          <pc:docMk/>
          <pc:sldMk cId="1572150852" sldId="309"/>
        </pc:sldMkLst>
      </pc:sldChg>
      <pc:sldChg chg="modSp mod">
        <pc:chgData name="Hall, Erin FOR:EX" userId="98917593-8ecc-4b07-91b2-0032f63d479d" providerId="ADAL" clId="{91F97551-027D-45B3-9CD7-C6015243D57D}" dt="2026-02-18T16:01:58.355" v="5682" actId="113"/>
        <pc:sldMkLst>
          <pc:docMk/>
          <pc:sldMk cId="1240670035" sldId="311"/>
        </pc:sldMkLst>
        <pc:spChg chg="mod">
          <ac:chgData name="Hall, Erin FOR:EX" userId="98917593-8ecc-4b07-91b2-0032f63d479d" providerId="ADAL" clId="{91F97551-027D-45B3-9CD7-C6015243D57D}" dt="2026-02-18T16:01:58.355" v="5682" actId="113"/>
          <ac:spMkLst>
            <pc:docMk/>
            <pc:sldMk cId="1240670035" sldId="311"/>
            <ac:spMk id="3" creationId="{10766987-B842-0B1D-C0F8-14319C279C03}"/>
          </ac:spMkLst>
        </pc:spChg>
      </pc:sldChg>
      <pc:sldChg chg="del">
        <pc:chgData name="Hall, Erin FOR:EX" userId="98917593-8ecc-4b07-91b2-0032f63d479d" providerId="ADAL" clId="{91F97551-027D-45B3-9CD7-C6015243D57D}" dt="2026-02-18T16:02:50.875" v="5685" actId="2696"/>
        <pc:sldMkLst>
          <pc:docMk/>
          <pc:sldMk cId="1585713564" sldId="313"/>
        </pc:sldMkLst>
      </pc:sldChg>
      <pc:sldChg chg="modSp mod modNotesTx">
        <pc:chgData name="Hall, Erin FOR:EX" userId="98917593-8ecc-4b07-91b2-0032f63d479d" providerId="ADAL" clId="{91F97551-027D-45B3-9CD7-C6015243D57D}" dt="2026-02-18T05:09:26.274" v="1214" actId="20577"/>
        <pc:sldMkLst>
          <pc:docMk/>
          <pc:sldMk cId="1390642377" sldId="314"/>
        </pc:sldMkLst>
        <pc:spChg chg="mod">
          <ac:chgData name="Hall, Erin FOR:EX" userId="98917593-8ecc-4b07-91b2-0032f63d479d" providerId="ADAL" clId="{91F97551-027D-45B3-9CD7-C6015243D57D}" dt="2026-02-18T03:54:56.656" v="3" actId="5793"/>
          <ac:spMkLst>
            <pc:docMk/>
            <pc:sldMk cId="1390642377" sldId="314"/>
            <ac:spMk id="7" creationId="{FDCF1A42-B7DD-8509-5FD0-792CBFC447D0}"/>
          </ac:spMkLst>
        </pc:spChg>
      </pc:sldChg>
      <pc:sldChg chg="addSp delSp new del mod">
        <pc:chgData name="Hall, Erin FOR:EX" userId="98917593-8ecc-4b07-91b2-0032f63d479d" providerId="ADAL" clId="{91F97551-027D-45B3-9CD7-C6015243D57D}" dt="2026-02-18T05:41:21.960" v="2504" actId="2696"/>
        <pc:sldMkLst>
          <pc:docMk/>
          <pc:sldMk cId="4199360926" sldId="315"/>
        </pc:sldMkLst>
        <pc:spChg chg="add del">
          <ac:chgData name="Hall, Erin FOR:EX" userId="98917593-8ecc-4b07-91b2-0032f63d479d" providerId="ADAL" clId="{91F97551-027D-45B3-9CD7-C6015243D57D}" dt="2026-02-18T05:41:08.495" v="2500" actId="22"/>
          <ac:spMkLst>
            <pc:docMk/>
            <pc:sldMk cId="4199360926" sldId="315"/>
            <ac:spMk id="3" creationId="{F3B2FF6E-09DA-5206-23B1-778D74B46203}"/>
          </ac:spMkLst>
        </pc:spChg>
      </pc:sldChg>
      <pc:sldChg chg="add del">
        <pc:chgData name="Hall, Erin FOR:EX" userId="98917593-8ecc-4b07-91b2-0032f63d479d" providerId="ADAL" clId="{91F97551-027D-45B3-9CD7-C6015243D57D}" dt="2026-02-18T05:41:15.092" v="2502" actId="2696"/>
        <pc:sldMkLst>
          <pc:docMk/>
          <pc:sldMk cId="1544378802" sldId="316"/>
        </pc:sldMkLst>
      </pc:sldChg>
      <pc:sldChg chg="addSp delSp modSp add mod modNotesTx">
        <pc:chgData name="Hall, Erin FOR:EX" userId="98917593-8ecc-4b07-91b2-0032f63d479d" providerId="ADAL" clId="{91F97551-027D-45B3-9CD7-C6015243D57D}" dt="2026-02-18T16:10:42.749" v="5741" actId="478"/>
        <pc:sldMkLst>
          <pc:docMk/>
          <pc:sldMk cId="2690580943" sldId="316"/>
        </pc:sldMkLst>
        <pc:spChg chg="add del mod">
          <ac:chgData name="Hall, Erin FOR:EX" userId="98917593-8ecc-4b07-91b2-0032f63d479d" providerId="ADAL" clId="{91F97551-027D-45B3-9CD7-C6015243D57D}" dt="2026-02-18T05:44:34.542" v="2545" actId="20577"/>
          <ac:spMkLst>
            <pc:docMk/>
            <pc:sldMk cId="2690580943" sldId="316"/>
            <ac:spMk id="2" creationId="{BF9EF7A2-0BF4-E8DB-BE24-F8CD36C86AF0}"/>
          </ac:spMkLst>
        </pc:spChg>
        <pc:spChg chg="del">
          <ac:chgData name="Hall, Erin FOR:EX" userId="98917593-8ecc-4b07-91b2-0032f63d479d" providerId="ADAL" clId="{91F97551-027D-45B3-9CD7-C6015243D57D}" dt="2026-02-18T05:41:39.899" v="2517" actId="478"/>
          <ac:spMkLst>
            <pc:docMk/>
            <pc:sldMk cId="2690580943" sldId="316"/>
            <ac:spMk id="3" creationId="{3BFDA6E1-88C4-2662-078E-DF6BCF64CEED}"/>
          </ac:spMkLst>
        </pc:spChg>
        <pc:spChg chg="add del mod">
          <ac:chgData name="Hall, Erin FOR:EX" userId="98917593-8ecc-4b07-91b2-0032f63d479d" providerId="ADAL" clId="{91F97551-027D-45B3-9CD7-C6015243D57D}" dt="2026-02-18T05:41:28.261" v="2506" actId="478"/>
          <ac:spMkLst>
            <pc:docMk/>
            <pc:sldMk cId="2690580943" sldId="316"/>
            <ac:spMk id="5" creationId="{3B8ADDF8-A8B3-0A77-7D89-37B0AE70F465}"/>
          </ac:spMkLst>
        </pc:spChg>
        <pc:spChg chg="add del mod">
          <ac:chgData name="Hall, Erin FOR:EX" userId="98917593-8ecc-4b07-91b2-0032f63d479d" providerId="ADAL" clId="{91F97551-027D-45B3-9CD7-C6015243D57D}" dt="2026-02-18T16:10:42.749" v="5741" actId="478"/>
          <ac:spMkLst>
            <pc:docMk/>
            <pc:sldMk cId="2690580943" sldId="316"/>
            <ac:spMk id="7" creationId="{66722A3A-6A49-82EB-DF67-C371873428F6}"/>
          </ac:spMkLst>
        </pc:spChg>
        <pc:spChg chg="add mod">
          <ac:chgData name="Hall, Erin FOR:EX" userId="98917593-8ecc-4b07-91b2-0032f63d479d" providerId="ADAL" clId="{91F97551-027D-45B3-9CD7-C6015243D57D}" dt="2026-02-18T05:43:13.776" v="2531" actId="13822"/>
          <ac:spMkLst>
            <pc:docMk/>
            <pc:sldMk cId="2690580943" sldId="316"/>
            <ac:spMk id="8" creationId="{A03CC143-461E-9608-19E5-A1E6FD6D3DB3}"/>
          </ac:spMkLst>
        </pc:spChg>
        <pc:spChg chg="add mod">
          <ac:chgData name="Hall, Erin FOR:EX" userId="98917593-8ecc-4b07-91b2-0032f63d479d" providerId="ADAL" clId="{91F97551-027D-45B3-9CD7-C6015243D57D}" dt="2026-02-18T16:10:34.442" v="5740" actId="208"/>
          <ac:spMkLst>
            <pc:docMk/>
            <pc:sldMk cId="2690580943" sldId="316"/>
            <ac:spMk id="9" creationId="{0C78A48F-23A5-6DF6-24E8-13F1F4F50BEF}"/>
          </ac:spMkLst>
        </pc:spChg>
      </pc:sldChg>
      <pc:sldChg chg="addSp delSp modSp add del mod">
        <pc:chgData name="Hall, Erin FOR:EX" userId="98917593-8ecc-4b07-91b2-0032f63d479d" providerId="ADAL" clId="{91F97551-027D-45B3-9CD7-C6015243D57D}" dt="2026-02-18T05:45:44.832" v="2550" actId="2696"/>
        <pc:sldMkLst>
          <pc:docMk/>
          <pc:sldMk cId="4024779403" sldId="317"/>
        </pc:sldMkLst>
        <pc:spChg chg="del">
          <ac:chgData name="Hall, Erin FOR:EX" userId="98917593-8ecc-4b07-91b2-0032f63d479d" providerId="ADAL" clId="{91F97551-027D-45B3-9CD7-C6015243D57D}" dt="2026-02-18T05:45:39.409" v="2549" actId="478"/>
          <ac:spMkLst>
            <pc:docMk/>
            <pc:sldMk cId="4024779403" sldId="317"/>
            <ac:spMk id="2" creationId="{CB56DD36-695E-058E-8E34-490BA246E361}"/>
          </ac:spMkLst>
        </pc:spChg>
        <pc:spChg chg="add mod">
          <ac:chgData name="Hall, Erin FOR:EX" userId="98917593-8ecc-4b07-91b2-0032f63d479d" providerId="ADAL" clId="{91F97551-027D-45B3-9CD7-C6015243D57D}" dt="2026-02-18T05:45:39.409" v="2549" actId="478"/>
          <ac:spMkLst>
            <pc:docMk/>
            <pc:sldMk cId="4024779403" sldId="317"/>
            <ac:spMk id="4" creationId="{4220CB23-F6D1-69B9-8560-F750D32E8159}"/>
          </ac:spMkLst>
        </pc:spChg>
        <pc:spChg chg="del">
          <ac:chgData name="Hall, Erin FOR:EX" userId="98917593-8ecc-4b07-91b2-0032f63d479d" providerId="ADAL" clId="{91F97551-027D-45B3-9CD7-C6015243D57D}" dt="2026-02-18T05:45:35.631" v="2547" actId="478"/>
          <ac:spMkLst>
            <pc:docMk/>
            <pc:sldMk cId="4024779403" sldId="317"/>
            <ac:spMk id="8" creationId="{5FDF02A9-08A1-59E4-02E1-0DB9DCDB1AA7}"/>
          </ac:spMkLst>
        </pc:spChg>
        <pc:spChg chg="del">
          <ac:chgData name="Hall, Erin FOR:EX" userId="98917593-8ecc-4b07-91b2-0032f63d479d" providerId="ADAL" clId="{91F97551-027D-45B3-9CD7-C6015243D57D}" dt="2026-02-18T05:45:37.143" v="2548" actId="478"/>
          <ac:spMkLst>
            <pc:docMk/>
            <pc:sldMk cId="4024779403" sldId="317"/>
            <ac:spMk id="9" creationId="{DCE65D7C-D391-522A-B14A-520771D2018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F82842-8824-F608-DE5B-077607A751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5D8195-425A-8248-EA18-8677ED1663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2DAE13-A578-4A8D-B694-7CDAEF3683A6}" type="datetimeFigureOut">
              <a:rPr lang="en-US" smtClean="0"/>
              <a:t>2/18/2026</a:t>
            </a:fld>
            <a:endParaRPr lang="en-US"/>
          </a:p>
        </p:txBody>
      </p:sp>
      <p:sp>
        <p:nvSpPr>
          <p:cNvPr id="4" name="Footer Placeholder 3">
            <a:extLst>
              <a:ext uri="{FF2B5EF4-FFF2-40B4-BE49-F238E27FC236}">
                <a16:creationId xmlns:a16="http://schemas.microsoft.com/office/drawing/2014/main" id="{C1EA3D4D-A1F5-D96F-F405-357BDBF8BB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EB4D17-2759-95AD-C258-E791CEC6D6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772499-9A3C-41B0-BFB9-CC5DF20712A7}" type="slidenum">
              <a:rPr lang="en-US" smtClean="0"/>
              <a:t>‹#›</a:t>
            </a:fld>
            <a:endParaRPr lang="en-US"/>
          </a:p>
        </p:txBody>
      </p:sp>
    </p:spTree>
    <p:extLst>
      <p:ext uri="{BB962C8B-B14F-4D97-AF65-F5344CB8AC3E}">
        <p14:creationId xmlns:p14="http://schemas.microsoft.com/office/powerpoint/2010/main" val="3070522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0F6CE-34D2-4BD2-92C8-70B5AE479502}" type="datetimeFigureOut">
              <a:rPr lang="en-US" smtClean="0"/>
              <a:t>2/18/2026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F7263-1983-4889-ACB5-450BB736B114}" type="slidenum">
              <a:rPr lang="en-US" smtClean="0"/>
              <a:t>‹#›</a:t>
            </a:fld>
            <a:endParaRPr lang="en-US"/>
          </a:p>
        </p:txBody>
      </p:sp>
    </p:spTree>
    <p:extLst>
      <p:ext uri="{BB962C8B-B14F-4D97-AF65-F5344CB8AC3E}">
        <p14:creationId xmlns:p14="http://schemas.microsoft.com/office/powerpoint/2010/main" val="3779068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ddit.com/r/Playmobil/comments/1mzfmgv/my_playmobil_fores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essa.com/explore-essa/tools/fvsprognosis/" TargetMode="External"/><Relationship Id="rId5" Type="http://schemas.openxmlformats.org/officeDocument/2006/relationships/hyperlink" Target="https://stock.adobe.com/dk/images/photosynthesis-equation-with-molecular-models-biochemical-process-used-by-plants-responsible-for-producing-the-oxygen-o2-sugars-are-synthesized-from-carbon-dioxide-co2-and-water-h2o/566295930" TargetMode="External"/><Relationship Id="rId4" Type="http://schemas.openxmlformats.org/officeDocument/2006/relationships/hyperlink" Target="https://uxplanet.org/mental-models-a-guide-to-how-your-users-really-think-7e72982cfd1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Young </a:t>
            </a:r>
            <a:r>
              <a:rPr lang="en-CA" dirty="0" err="1"/>
              <a:t>sx</a:t>
            </a:r>
            <a:r>
              <a:rPr lang="en-CA" dirty="0"/>
              <a:t> / At mixedwood</a:t>
            </a:r>
          </a:p>
          <a:p>
            <a:pPr marL="171450" indent="-171450">
              <a:buFontTx/>
              <a:buChar char="-"/>
            </a:pPr>
            <a:r>
              <a:rPr lang="en-CA" dirty="0"/>
              <a:t>Spruce decent leader length but growing under fairly large aspen</a:t>
            </a:r>
          </a:p>
          <a:p>
            <a:pPr marL="171450" indent="-171450">
              <a:buFontTx/>
              <a:buChar char="-"/>
            </a:pPr>
            <a:r>
              <a:rPr lang="en-CA" dirty="0"/>
              <a:t>20, 40, 80</a:t>
            </a:r>
          </a:p>
          <a:p>
            <a:pPr marL="628650" lvl="1" indent="-171450">
              <a:buFontTx/>
              <a:buChar char="-"/>
            </a:pPr>
            <a:r>
              <a:rPr lang="en-CA" dirty="0"/>
              <a:t>Spruce remain in the understory of maturing aspen? </a:t>
            </a:r>
          </a:p>
          <a:p>
            <a:pPr marL="628650" lvl="1" indent="-171450">
              <a:buFontTx/>
              <a:buChar char="-"/>
            </a:pPr>
            <a:r>
              <a:rPr lang="en-CA" dirty="0"/>
              <a:t>Or grow through the </a:t>
            </a:r>
            <a:r>
              <a:rPr lang="en-CA" dirty="0" err="1"/>
              <a:t>Sx</a:t>
            </a:r>
            <a:r>
              <a:rPr lang="en-CA" dirty="0"/>
              <a:t>?</a:t>
            </a:r>
          </a:p>
          <a:p>
            <a:pPr marL="628650" lvl="1" indent="-171450">
              <a:buFontTx/>
              <a:buChar char="-"/>
            </a:pPr>
            <a:endParaRPr lang="en-CA" dirty="0"/>
          </a:p>
          <a:p>
            <a:pPr marL="171450" lvl="0" indent="-171450">
              <a:buFontTx/>
              <a:buChar char="-"/>
            </a:pPr>
            <a:r>
              <a:rPr lang="en-CA" dirty="0"/>
              <a:t>How would the yield of spruce in this stand differ if the aspen hadn’t been spaced?  Or if all the aspen was entirely removed?</a:t>
            </a:r>
          </a:p>
          <a:p>
            <a:pPr marL="0" lvl="0" indent="0">
              <a:buFontTx/>
              <a:buNone/>
            </a:pPr>
            <a:r>
              <a:rPr lang="en-CA" dirty="0"/>
              <a:t>These are questions that Models can help us address</a:t>
            </a:r>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2</a:t>
            </a:fld>
            <a:endParaRPr lang="en-US"/>
          </a:p>
        </p:txBody>
      </p:sp>
    </p:spTree>
    <p:extLst>
      <p:ext uri="{BB962C8B-B14F-4D97-AF65-F5344CB8AC3E}">
        <p14:creationId xmlns:p14="http://schemas.microsoft.com/office/powerpoint/2010/main" val="155468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E417C-B934-C7A3-D39E-E46A1A3A2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B63A7-32D6-8BB4-49E1-2AF1CD534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06A6E-0428-ED10-E1CB-608E9ECB8E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Stand‑scale models simulate growth and dynamics within a single stand, (</a:t>
            </a:r>
            <a:r>
              <a:rPr lang="en-CA" sz="1200" b="1" kern="1200" dirty="0">
                <a:solidFill>
                  <a:schemeClr val="tx1"/>
                </a:solidFill>
                <a:effectLst/>
                <a:latin typeface="+mn-lt"/>
                <a:ea typeface="+mn-ea"/>
                <a:cs typeface="+mn-cs"/>
              </a:rPr>
              <a:t>often an area smaller than a typical harvest block)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Vast array of outputs </a:t>
            </a:r>
            <a:r>
              <a:rPr lang="en-CA" sz="1200" b="0" kern="1200" dirty="0">
                <a:solidFill>
                  <a:schemeClr val="tx1"/>
                </a:solidFill>
                <a:effectLst/>
                <a:latin typeface="+mn-lt"/>
                <a:ea typeface="+mn-ea"/>
                <a:cs typeface="+mn-cs"/>
              </a:rPr>
              <a:t>– depends on the model and the output that you are interested in</a:t>
            </a:r>
            <a:endParaRPr lang="en-US" sz="1200" b="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E14BB4E6-621E-4F5E-5449-A3831BC879EA}"/>
              </a:ext>
            </a:extLst>
          </p:cNvPr>
          <p:cNvSpPr>
            <a:spLocks noGrp="1"/>
          </p:cNvSpPr>
          <p:nvPr>
            <p:ph type="sldNum" sz="quarter" idx="5"/>
          </p:nvPr>
        </p:nvSpPr>
        <p:spPr/>
        <p:txBody>
          <a:bodyPr/>
          <a:lstStyle/>
          <a:p>
            <a:fld id="{B64F7263-1983-4889-ACB5-450BB736B114}" type="slidenum">
              <a:rPr lang="en-US" smtClean="0"/>
              <a:t>11</a:t>
            </a:fld>
            <a:endParaRPr lang="en-US"/>
          </a:p>
        </p:txBody>
      </p:sp>
    </p:spTree>
    <p:extLst>
      <p:ext uri="{BB962C8B-B14F-4D97-AF65-F5344CB8AC3E}">
        <p14:creationId xmlns:p14="http://schemas.microsoft.com/office/powerpoint/2010/main" val="1016427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diagram is an example of the </a:t>
            </a:r>
            <a:r>
              <a:rPr lang="en-CA" b="1" dirty="0"/>
              <a:t>infographics </a:t>
            </a:r>
            <a:r>
              <a:rPr lang="en-CA" dirty="0"/>
              <a:t>in the model report for </a:t>
            </a:r>
            <a:r>
              <a:rPr lang="en-CA" b="1" dirty="0"/>
              <a:t>TASS</a:t>
            </a:r>
          </a:p>
          <a:p>
            <a:endParaRPr lang="en-CA" b="1" dirty="0"/>
          </a:p>
          <a:p>
            <a:r>
              <a:rPr lang="en-CA" b="0" dirty="0"/>
              <a:t>provides </a:t>
            </a:r>
            <a:r>
              <a:rPr lang="en-CA" b="1" dirty="0"/>
              <a:t>a visual for the typical flow of processes </a:t>
            </a:r>
            <a:r>
              <a:rPr lang="en-CA" b="0" dirty="0"/>
              <a:t>in a stand scale model</a:t>
            </a:r>
          </a:p>
          <a:p>
            <a:endParaRPr lang="en-CA" b="0" dirty="0"/>
          </a:p>
          <a:p>
            <a:r>
              <a:rPr lang="en-CA" b="0" dirty="0"/>
              <a:t>For each time  - 1</a:t>
            </a:r>
            <a:r>
              <a:rPr lang="en-CA" b="0" baseline="30000" dirty="0"/>
              <a:t>st</a:t>
            </a:r>
            <a:r>
              <a:rPr lang="en-CA" b="0" dirty="0"/>
              <a:t> define harvest intervention  and then</a:t>
            </a:r>
          </a:p>
          <a:p>
            <a:pPr marL="171450" indent="-171450">
              <a:buFontTx/>
              <a:buChar char="-"/>
            </a:pPr>
            <a:r>
              <a:rPr lang="en-CA" b="0" dirty="0"/>
              <a:t>Tree establishment </a:t>
            </a:r>
          </a:p>
          <a:p>
            <a:pPr marL="171450" indent="-171450">
              <a:buFontTx/>
              <a:buChar char="-"/>
            </a:pPr>
            <a:r>
              <a:rPr lang="en-CA" b="0" dirty="0"/>
              <a:t>Projects </a:t>
            </a:r>
            <a:r>
              <a:rPr lang="en-CA" b="0" dirty="0" err="1"/>
              <a:t>individ</a:t>
            </a:r>
            <a:r>
              <a:rPr lang="en-CA" b="0" dirty="0"/>
              <a:t> tree growth </a:t>
            </a:r>
          </a:p>
          <a:p>
            <a:pPr marL="171450" indent="-171450">
              <a:buFontTx/>
              <a:buChar char="-"/>
            </a:pPr>
            <a:r>
              <a:rPr lang="en-CA" b="0" dirty="0"/>
              <a:t>Predicts mortality</a:t>
            </a:r>
          </a:p>
          <a:p>
            <a:pPr marL="171450" indent="-171450">
              <a:buFontTx/>
              <a:buChar char="-"/>
            </a:pPr>
            <a:r>
              <a:rPr lang="en-CA" b="0" dirty="0"/>
              <a:t>Compute stand statistics</a:t>
            </a:r>
          </a:p>
          <a:p>
            <a:endParaRPr lang="en-CA" b="0" dirty="0"/>
          </a:p>
          <a:p>
            <a:r>
              <a:rPr lang="en-CA" b="0" dirty="0"/>
              <a:t>Occurs iteratively over the time scale of the model run </a:t>
            </a:r>
            <a:endParaRPr lang="en-US" b="0" dirty="0"/>
          </a:p>
        </p:txBody>
      </p:sp>
      <p:sp>
        <p:nvSpPr>
          <p:cNvPr id="4" name="Slide Number Placeholder 3"/>
          <p:cNvSpPr>
            <a:spLocks noGrp="1"/>
          </p:cNvSpPr>
          <p:nvPr>
            <p:ph type="sldNum" sz="quarter" idx="5"/>
          </p:nvPr>
        </p:nvSpPr>
        <p:spPr/>
        <p:txBody>
          <a:bodyPr/>
          <a:lstStyle/>
          <a:p>
            <a:fld id="{B64F7263-1983-4889-ACB5-450BB736B114}" type="slidenum">
              <a:rPr lang="en-US" smtClean="0"/>
              <a:t>12</a:t>
            </a:fld>
            <a:endParaRPr lang="en-US"/>
          </a:p>
        </p:txBody>
      </p:sp>
    </p:spTree>
    <p:extLst>
      <p:ext uri="{BB962C8B-B14F-4D97-AF65-F5344CB8AC3E}">
        <p14:creationId xmlns:p14="http://schemas.microsoft.com/office/powerpoint/2010/main" val="364422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Identify the 6 Stand-scale models adapted for use in B.C. </a:t>
            </a:r>
          </a:p>
          <a:p>
            <a:r>
              <a:rPr lang="en-CA" dirty="0"/>
              <a:t>Moderator – let us know when someone online adds a model to the list</a:t>
            </a:r>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13</a:t>
            </a:fld>
            <a:endParaRPr lang="en-US"/>
          </a:p>
        </p:txBody>
      </p:sp>
    </p:spTree>
    <p:extLst>
      <p:ext uri="{BB962C8B-B14F-4D97-AF65-F5344CB8AC3E}">
        <p14:creationId xmlns:p14="http://schemas.microsoft.com/office/powerpoint/2010/main" val="1364528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TASS has been used for over 45 years in B.C. </a:t>
            </a:r>
          </a:p>
          <a:p>
            <a:endParaRPr lang="en-CA" dirty="0"/>
          </a:p>
          <a:p>
            <a:r>
              <a:rPr lang="en-US" sz="1200" b="1" i="0" u="none" strike="noStrike" kern="1200" baseline="0" dirty="0">
                <a:solidFill>
                  <a:schemeClr val="tx1"/>
                </a:solidFill>
                <a:latin typeface="+mn-lt"/>
                <a:ea typeface="+mn-ea"/>
                <a:cs typeface="+mn-cs"/>
              </a:rPr>
              <a:t>The Tree and Stand Simulator (TASS) </a:t>
            </a:r>
            <a:r>
              <a:rPr lang="en-US" sz="1200" b="0" i="0" u="none" strike="noStrike" kern="1200" baseline="0" dirty="0">
                <a:solidFill>
                  <a:schemeClr val="tx1"/>
                </a:solidFill>
                <a:latin typeface="+mn-lt"/>
                <a:ea typeface="+mn-ea"/>
                <a:cs typeface="+mn-cs"/>
              </a:rPr>
              <a:t>models the growth of individual tree crowns based on their spatial relationships with other tree crowns.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TASS III adds multi‑species realism and light‑based competition.</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TASS is powerful but complex. </a:t>
            </a:r>
          </a:p>
          <a:p>
            <a:r>
              <a:rPr lang="en-US" sz="1200" kern="1200" dirty="0">
                <a:solidFill>
                  <a:schemeClr val="tx1"/>
                </a:solidFill>
                <a:effectLst/>
                <a:latin typeface="+mn-lt"/>
                <a:ea typeface="+mn-ea"/>
                <a:cs typeface="+mn-cs"/>
              </a:rPr>
              <a:t>Its detailed crown modelling makes it valuable for understanding stand structure and light competition, </a:t>
            </a:r>
          </a:p>
          <a:p>
            <a:r>
              <a:rPr lang="en-US" sz="1200" kern="1200" dirty="0">
                <a:solidFill>
                  <a:schemeClr val="tx1"/>
                </a:solidFill>
                <a:effectLst/>
                <a:latin typeface="+mn-lt"/>
                <a:ea typeface="+mn-ea"/>
                <a:cs typeface="+mn-cs"/>
              </a:rPr>
              <a:t>but its usability is limited by documentation and training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Detailed report released last week for TASS III ???</a:t>
            </a:r>
          </a:p>
          <a:p>
            <a:endParaRPr lang="en-US" sz="1200" kern="1200" dirty="0">
              <a:solidFill>
                <a:schemeClr val="tx1"/>
              </a:solidFill>
              <a:effectLst/>
              <a:latin typeface="+mn-lt"/>
              <a:ea typeface="+mn-ea"/>
              <a:cs typeface="+mn-cs"/>
            </a:endParaRPr>
          </a:p>
          <a:p>
            <a:pPr>
              <a:buClr>
                <a:srgbClr val="255054"/>
              </a:buClr>
            </a:pPr>
            <a:r>
              <a:rPr lang="en-US" b="1" dirty="0"/>
              <a:t>Strengths</a:t>
            </a:r>
            <a:r>
              <a:rPr lang="en-US" dirty="0"/>
              <a:t> </a:t>
            </a:r>
            <a:r>
              <a:rPr lang="en-US" b="1" dirty="0"/>
              <a:t>/ Applications :</a:t>
            </a:r>
          </a:p>
          <a:p>
            <a:pPr lvl="0"/>
            <a:r>
              <a:rPr lang="en-US" dirty="0"/>
              <a:t>Realistic crown modelling</a:t>
            </a:r>
          </a:p>
          <a:p>
            <a:pPr lvl="0"/>
            <a:r>
              <a:rPr lang="en-US" dirty="0"/>
              <a:t>Supports many treatments</a:t>
            </a:r>
          </a:p>
          <a:p>
            <a:pPr lvl="0"/>
            <a:r>
              <a:rPr lang="en-US" dirty="0"/>
              <a:t>Includes wood quality &amp; carbon</a:t>
            </a:r>
          </a:p>
          <a:p>
            <a:r>
              <a:rPr lang="en-US" b="1" dirty="0"/>
              <a:t>Limitations:</a:t>
            </a:r>
            <a:endParaRPr lang="en-US" dirty="0"/>
          </a:p>
          <a:p>
            <a:pPr lvl="0"/>
            <a:r>
              <a:rPr lang="en-US" dirty="0"/>
              <a:t>Limited documentation</a:t>
            </a:r>
          </a:p>
          <a:p>
            <a:pPr lvl="0"/>
            <a:r>
              <a:rPr lang="en-US" dirty="0"/>
              <a:t>Few trained users</a:t>
            </a:r>
          </a:p>
          <a:p>
            <a:pPr lvl="0"/>
            <a:r>
              <a:rPr lang="en-US" dirty="0"/>
              <a:t>TASS II restricted to single species</a:t>
            </a:r>
          </a:p>
          <a:p>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14</a:t>
            </a:fld>
            <a:endParaRPr lang="en-US"/>
          </a:p>
        </p:txBody>
      </p:sp>
    </p:spTree>
    <p:extLst>
      <p:ext uri="{BB962C8B-B14F-4D97-AF65-F5344CB8AC3E}">
        <p14:creationId xmlns:p14="http://schemas.microsoft.com/office/powerpoint/2010/main" val="684045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429C3-539C-65E9-C8BF-B2F92155D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48269-240D-E8A7-351C-9720BF810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F558A-2FA8-E030-6EDD-15E96D1B69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TIPSY is the operational companion to TASS.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TIPSY allows users to </a:t>
            </a:r>
            <a:r>
              <a:rPr lang="en-CA" b="1" dirty="0"/>
              <a:t>access much of the TASS growth and yield prediction </a:t>
            </a:r>
            <a:r>
              <a:rPr lang="en-CA" dirty="0"/>
              <a:t>power through a </a:t>
            </a:r>
            <a:r>
              <a:rPr lang="en-CA" b="1" dirty="0"/>
              <a:t>publicly available desktop tool</a:t>
            </a:r>
            <a:r>
              <a:rPr lang="en-CA"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 </a:t>
            </a:r>
            <a:r>
              <a:rPr lang="en-US" sz="1200" b="0" i="0" u="none" strike="noStrike" kern="1200" baseline="0" dirty="0">
                <a:solidFill>
                  <a:schemeClr val="tx1"/>
                </a:solidFill>
                <a:latin typeface="+mn-lt"/>
                <a:ea typeface="+mn-ea"/>
                <a:cs typeface="+mn-cs"/>
              </a:rPr>
              <a:t>provides </a:t>
            </a:r>
            <a:r>
              <a:rPr lang="en-US" sz="1200" b="1" i="0" u="none" strike="noStrike" kern="1200" baseline="0" dirty="0">
                <a:solidFill>
                  <a:schemeClr val="tx1"/>
                </a:solidFill>
                <a:latin typeface="+mn-lt"/>
                <a:ea typeface="+mn-ea"/>
                <a:cs typeface="+mn-cs"/>
              </a:rPr>
              <a:t>user-friendly access to yield tables </a:t>
            </a:r>
            <a:r>
              <a:rPr lang="en-US" sz="1200" b="0" i="0" u="none" strike="noStrike" kern="1200" baseline="0" dirty="0">
                <a:solidFill>
                  <a:schemeClr val="tx1"/>
                </a:solidFill>
                <a:latin typeface="+mn-lt"/>
                <a:ea typeface="+mn-ea"/>
                <a:cs typeface="+mn-cs"/>
              </a:rPr>
              <a:t>produced by TASS  </a:t>
            </a:r>
            <a:r>
              <a:rPr lang="en-CA" dirty="0"/>
              <a:t>without having to run the full model</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central to timber supply analysis in B.C.</a:t>
            </a:r>
          </a:p>
          <a:p>
            <a:r>
              <a:rPr lang="en-US" sz="1200" kern="1200" dirty="0">
                <a:solidFill>
                  <a:schemeClr val="tx1"/>
                </a:solidFill>
                <a:effectLst/>
                <a:latin typeface="+mn-lt"/>
                <a:ea typeface="+mn-ea"/>
                <a:cs typeface="+mn-cs"/>
              </a:rPr>
              <a:t>	- </a:t>
            </a:r>
            <a:r>
              <a:rPr lang="en-US" sz="1200" b="0" i="0" u="none" strike="noStrike" kern="1200" baseline="0" dirty="0">
                <a:solidFill>
                  <a:schemeClr val="bg1">
                    <a:lumMod val="50000"/>
                  </a:schemeClr>
                </a:solidFill>
                <a:latin typeface="+mn-lt"/>
                <a:ea typeface="+mn-ea"/>
                <a:cs typeface="+mn-cs"/>
              </a:rPr>
              <a:t>Its use cases are similar to TASS, but for a more limited range of scenarios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i="0" u="none" strike="noStrike" kern="1200" baseline="0" dirty="0">
                <a:solidFill>
                  <a:schemeClr val="bg1">
                    <a:lumMod val="50000"/>
                  </a:schemeClr>
                </a:solidFill>
                <a:latin typeface="+mn-lt"/>
                <a:ea typeface="+mn-ea"/>
                <a:cs typeface="+mn-cs"/>
              </a:rPr>
              <a:t>Table Interpolation Program for Stand Yields (TIPSY) </a:t>
            </a:r>
            <a:r>
              <a:rPr lang="en-US" sz="1200" b="0" i="0" u="none" strike="noStrike" kern="1200" baseline="0" dirty="0">
                <a:solidFill>
                  <a:schemeClr val="bg1">
                    <a:lumMod val="50000"/>
                  </a:schemeClr>
                </a:solidFill>
                <a:latin typeface="+mn-lt"/>
                <a:ea typeface="+mn-ea"/>
                <a:cs typeface="+mn-cs"/>
              </a:rPr>
              <a:t>Rather than modeling or simulating data on its own, TIPSY leverages managed stand yield tables from TASS and makes them accessible to users through a publicly available desktop tool. It is a “meta-model” — a model which simplifies the workings of another model (in this case, TASS)..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3256D497-A033-FD75-BFE6-D40A186FEFF5}"/>
              </a:ext>
            </a:extLst>
          </p:cNvPr>
          <p:cNvSpPr>
            <a:spLocks noGrp="1"/>
          </p:cNvSpPr>
          <p:nvPr>
            <p:ph type="sldNum" sz="quarter" idx="5"/>
          </p:nvPr>
        </p:nvSpPr>
        <p:spPr/>
        <p:txBody>
          <a:bodyPr/>
          <a:lstStyle/>
          <a:p>
            <a:fld id="{B64F7263-1983-4889-ACB5-450BB736B114}" type="slidenum">
              <a:rPr lang="en-US" smtClean="0"/>
              <a:t>15</a:t>
            </a:fld>
            <a:endParaRPr lang="en-US"/>
          </a:p>
        </p:txBody>
      </p:sp>
    </p:spTree>
    <p:extLst>
      <p:ext uri="{BB962C8B-B14F-4D97-AF65-F5344CB8AC3E}">
        <p14:creationId xmlns:p14="http://schemas.microsoft.com/office/powerpoint/2010/main" val="2434454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11D93-B6B5-F03B-9CDC-4A5AB4850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4A8A4-B9F8-04C6-EEF6-83398C380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95F7D-3E10-9B76-7530-445AA2E571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Variable Density Yield Prediction (VDYP) </a:t>
            </a:r>
            <a:r>
              <a:rPr lang="en-US" sz="1200" kern="1200" dirty="0">
                <a:solidFill>
                  <a:schemeClr val="tx1"/>
                </a:solidFill>
                <a:effectLst/>
                <a:latin typeface="+mn-lt"/>
                <a:ea typeface="+mn-ea"/>
                <a:cs typeface="+mn-cs"/>
              </a:rPr>
              <a:t>VDYP is a provincially supported model widely used for inventory and timber supply. It is empirical and works best for natural stands rather than managed 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 whole stand model</a:t>
            </a:r>
          </a:p>
        </p:txBody>
      </p:sp>
      <p:sp>
        <p:nvSpPr>
          <p:cNvPr id="4" name="Slide Number Placeholder 3">
            <a:extLst>
              <a:ext uri="{FF2B5EF4-FFF2-40B4-BE49-F238E27FC236}">
                <a16:creationId xmlns:a16="http://schemas.microsoft.com/office/drawing/2014/main" id="{548A1BBD-9CB5-0E8D-963D-4EB7ED3AA45A}"/>
              </a:ext>
            </a:extLst>
          </p:cNvPr>
          <p:cNvSpPr>
            <a:spLocks noGrp="1"/>
          </p:cNvSpPr>
          <p:nvPr>
            <p:ph type="sldNum" sz="quarter" idx="5"/>
          </p:nvPr>
        </p:nvSpPr>
        <p:spPr/>
        <p:txBody>
          <a:bodyPr/>
          <a:lstStyle/>
          <a:p>
            <a:fld id="{B64F7263-1983-4889-ACB5-450BB736B114}" type="slidenum">
              <a:rPr lang="en-US" smtClean="0"/>
              <a:t>16</a:t>
            </a:fld>
            <a:endParaRPr lang="en-US"/>
          </a:p>
        </p:txBody>
      </p:sp>
    </p:spTree>
    <p:extLst>
      <p:ext uri="{BB962C8B-B14F-4D97-AF65-F5344CB8AC3E}">
        <p14:creationId xmlns:p14="http://schemas.microsoft.com/office/powerpoint/2010/main" val="2625402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EF91D-D2CF-D829-258D-E1130E4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FDDDC-BA5D-7D29-9B6A-0FE7002B8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62707-91D3-EA2F-3947-C03F7474E768}"/>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SORTIE-ND is </a:t>
            </a:r>
            <a:r>
              <a:rPr lang="en-US" sz="1200" b="1" i="0" u="none" strike="noStrike" kern="1200" baseline="0" dirty="0">
                <a:solidFill>
                  <a:schemeClr val="tx1"/>
                </a:solidFill>
                <a:latin typeface="+mn-lt"/>
                <a:ea typeface="+mn-ea"/>
                <a:cs typeface="+mn-cs"/>
              </a:rPr>
              <a:t>a </a:t>
            </a:r>
            <a:r>
              <a:rPr lang="en-US" b="1" dirty="0"/>
              <a:t>Individual- tree </a:t>
            </a:r>
            <a:r>
              <a:rPr lang="en-US" dirty="0"/>
              <a:t>model</a:t>
            </a:r>
            <a:r>
              <a:rPr lang="en-US" sz="1200" b="0" i="0" u="none" strike="noStrike" kern="1200" baseline="0" dirty="0">
                <a:solidFill>
                  <a:schemeClr val="tx1"/>
                </a:solidFill>
                <a:latin typeface="+mn-lt"/>
                <a:ea typeface="+mn-ea"/>
                <a:cs typeface="+mn-cs"/>
              </a:rPr>
              <a:t> developed to </a:t>
            </a:r>
            <a:r>
              <a:rPr lang="en-US" sz="1200" b="1" i="0" u="none" strike="noStrike" kern="1200" baseline="0" dirty="0">
                <a:solidFill>
                  <a:schemeClr val="tx1"/>
                </a:solidFill>
                <a:latin typeface="+mn-lt"/>
                <a:ea typeface="+mn-ea"/>
                <a:cs typeface="+mn-cs"/>
              </a:rPr>
              <a:t>model complex forests </a:t>
            </a:r>
            <a:r>
              <a:rPr lang="en-US" sz="1200" b="0" i="0" u="none" strike="noStrike" kern="1200" baseline="0" dirty="0">
                <a:solidFill>
                  <a:schemeClr val="tx1"/>
                </a:solidFill>
                <a:latin typeface="+mn-lt"/>
                <a:ea typeface="+mn-ea"/>
                <a:cs typeface="+mn-cs"/>
              </a:rPr>
              <a:t>with multiple species and size classes of trees. </a:t>
            </a:r>
          </a:p>
          <a:p>
            <a:r>
              <a:rPr lang="en-US" sz="1200" b="1" i="0" u="none" strike="noStrike" kern="1200" baseline="0" dirty="0">
                <a:solidFill>
                  <a:schemeClr val="tx1"/>
                </a:solidFill>
                <a:latin typeface="+mn-lt"/>
                <a:ea typeface="+mn-ea"/>
                <a:cs typeface="+mn-cs"/>
              </a:rPr>
              <a:t>SORTIE-ND </a:t>
            </a:r>
            <a:r>
              <a:rPr lang="en-US" sz="1200" b="0" i="0" u="none" strike="noStrike" kern="1200" baseline="0" dirty="0">
                <a:solidFill>
                  <a:schemeClr val="tx1"/>
                </a:solidFill>
                <a:latin typeface="+mn-lt"/>
                <a:ea typeface="+mn-ea"/>
                <a:cs typeface="+mn-cs"/>
              </a:rPr>
              <a:t>simulates changes in tree populations, individual live and dead trees, and </a:t>
            </a:r>
            <a:r>
              <a:rPr lang="en-US" sz="1200" b="1" i="0" u="none" strike="noStrike" kern="1200" baseline="0" dirty="0">
                <a:solidFill>
                  <a:schemeClr val="tx1"/>
                </a:solidFill>
                <a:latin typeface="+mn-lt"/>
                <a:ea typeface="+mn-ea"/>
                <a:cs typeface="+mn-cs"/>
              </a:rPr>
              <a:t>forest floor substrate</a:t>
            </a:r>
            <a:r>
              <a:rPr lang="en-US" sz="1200" b="0" i="0" u="none" strike="noStrike" kern="1200" baseline="0" dirty="0">
                <a:solidFill>
                  <a:schemeClr val="tx1"/>
                </a:solidFill>
                <a:latin typeface="+mn-lt"/>
                <a:ea typeface="+mn-ea"/>
                <a:cs typeface="+mn-cs"/>
              </a:rPr>
              <a:t>s (including </a:t>
            </a:r>
            <a:r>
              <a:rPr lang="en-US" sz="1200" b="1" i="0" u="none" strike="noStrike" kern="1200" baseline="0" dirty="0">
                <a:solidFill>
                  <a:schemeClr val="tx1"/>
                </a:solidFill>
                <a:latin typeface="+mn-lt"/>
                <a:ea typeface="+mn-ea"/>
                <a:cs typeface="+mn-cs"/>
              </a:rPr>
              <a:t>coarse woody debris</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is useful for scientific research and is transitioning to operational use for modelling the effects of pre-commercial and </a:t>
            </a:r>
            <a:r>
              <a:rPr lang="en-US" sz="1200" b="0" i="0" u="none" strike="noStrike" kern="1200" baseline="0" dirty="0" err="1">
                <a:solidFill>
                  <a:schemeClr val="tx1"/>
                </a:solidFill>
                <a:latin typeface="+mn-lt"/>
                <a:ea typeface="+mn-ea"/>
                <a:cs typeface="+mn-cs"/>
              </a:rPr>
              <a:t>commerical</a:t>
            </a:r>
            <a:r>
              <a:rPr lang="en-US" sz="1200" b="0" i="0" u="none" strike="noStrike" kern="1200" baseline="0" dirty="0">
                <a:solidFill>
                  <a:schemeClr val="tx1"/>
                </a:solidFill>
                <a:latin typeface="+mn-lt"/>
                <a:ea typeface="+mn-ea"/>
                <a:cs typeface="+mn-cs"/>
              </a:rPr>
              <a:t> thinning, and for comparing patterns and timing of other partial-harvest prescriptions </a:t>
            </a:r>
          </a:p>
          <a:p>
            <a:endParaRPr lang="en-US" dirty="0"/>
          </a:p>
          <a:p>
            <a:r>
              <a:rPr lang="en-US" b="1" dirty="0"/>
              <a:t>SBS and ICH</a:t>
            </a:r>
          </a:p>
          <a:p>
            <a:endParaRPr lang="en-US" dirty="0"/>
          </a:p>
          <a:p>
            <a:r>
              <a:rPr lang="en-US" dirty="0" err="1"/>
              <a:t>Neighbourhood</a:t>
            </a:r>
            <a:r>
              <a:rPr lang="en-US" dirty="0"/>
              <a:t> dynamics</a:t>
            </a:r>
          </a:p>
        </p:txBody>
      </p:sp>
      <p:sp>
        <p:nvSpPr>
          <p:cNvPr id="4" name="Slide Number Placeholder 3">
            <a:extLst>
              <a:ext uri="{FF2B5EF4-FFF2-40B4-BE49-F238E27FC236}">
                <a16:creationId xmlns:a16="http://schemas.microsoft.com/office/drawing/2014/main" id="{5D71D30B-35ED-3FF6-0D9E-E61B0BC32C5E}"/>
              </a:ext>
            </a:extLst>
          </p:cNvPr>
          <p:cNvSpPr>
            <a:spLocks noGrp="1"/>
          </p:cNvSpPr>
          <p:nvPr>
            <p:ph type="sldNum" sz="quarter" idx="5"/>
          </p:nvPr>
        </p:nvSpPr>
        <p:spPr/>
        <p:txBody>
          <a:bodyPr/>
          <a:lstStyle/>
          <a:p>
            <a:fld id="{B64F7263-1983-4889-ACB5-450BB736B114}" type="slidenum">
              <a:rPr lang="en-US" smtClean="0"/>
              <a:t>17</a:t>
            </a:fld>
            <a:endParaRPr lang="en-US"/>
          </a:p>
        </p:txBody>
      </p:sp>
    </p:spTree>
    <p:extLst>
      <p:ext uri="{BB962C8B-B14F-4D97-AF65-F5344CB8AC3E}">
        <p14:creationId xmlns:p14="http://schemas.microsoft.com/office/powerpoint/2010/main" val="19549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A8419-1D85-FA40-BA94-20D55585D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34969-115D-5C69-200F-79B8CE3DB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9784B-6643-EC83-50F6-8B919E8A70C7}"/>
              </a:ext>
            </a:extLst>
          </p:cNvPr>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Initially developed to model boreal forests, including aspen spruce </a:t>
            </a:r>
            <a:r>
              <a:rPr lang="en-US" sz="1200" b="1" i="0" u="none" strike="noStrike" kern="1200" baseline="0" dirty="0" err="1">
                <a:solidFill>
                  <a:schemeClr val="tx1"/>
                </a:solidFill>
                <a:latin typeface="+mn-lt"/>
                <a:ea typeface="+mn-ea"/>
                <a:cs typeface="+mn-cs"/>
              </a:rPr>
              <a:t>mixedwoods</a:t>
            </a:r>
            <a:r>
              <a:rPr lang="en-US" sz="1200" b="1" i="0" u="none" strike="noStrike" kern="1200" baseline="0" dirty="0">
                <a:solidFill>
                  <a:schemeClr val="tx1"/>
                </a:solidFill>
                <a:latin typeface="+mn-lt"/>
                <a:ea typeface="+mn-ea"/>
                <a:cs typeface="+mn-cs"/>
              </a:rPr>
              <a:t>, in Alberta and extended to NE B.C.</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Mixedwood Growth Model (MGM) </a:t>
            </a:r>
            <a:r>
              <a:rPr lang="en-US" sz="1200" b="0" i="0" u="none" strike="noStrike" kern="1200" baseline="0" dirty="0">
                <a:solidFill>
                  <a:schemeClr val="tx1"/>
                </a:solidFill>
                <a:latin typeface="+mn-lt"/>
                <a:ea typeface="+mn-ea"/>
                <a:cs typeface="+mn-cs"/>
              </a:rPr>
              <a:t>models the growth of trees in complex stands, using site-specific calibration data to determine the growth rate of trees and inter-tree competition. While it can handle simple, even-aged stands, it is well-suited to modelling stands containing a mix of species and age classes.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569481D-2CEC-0069-A4FE-8CEFAE9A9EDE}"/>
              </a:ext>
            </a:extLst>
          </p:cNvPr>
          <p:cNvSpPr>
            <a:spLocks noGrp="1"/>
          </p:cNvSpPr>
          <p:nvPr>
            <p:ph type="sldNum" sz="quarter" idx="5"/>
          </p:nvPr>
        </p:nvSpPr>
        <p:spPr/>
        <p:txBody>
          <a:bodyPr/>
          <a:lstStyle/>
          <a:p>
            <a:fld id="{B64F7263-1983-4889-ACB5-450BB736B114}" type="slidenum">
              <a:rPr lang="en-US" smtClean="0"/>
              <a:t>18</a:t>
            </a:fld>
            <a:endParaRPr lang="en-US"/>
          </a:p>
        </p:txBody>
      </p:sp>
    </p:spTree>
    <p:extLst>
      <p:ext uri="{BB962C8B-B14F-4D97-AF65-F5344CB8AC3E}">
        <p14:creationId xmlns:p14="http://schemas.microsoft.com/office/powerpoint/2010/main" val="478567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389DC-395B-E79C-C992-AA01D2CF7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34850-8149-B6F1-E22A-F0D08B248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35C5A-1FBC-1B16-941D-30865FD9B41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FVS was developed in the US and widely used across North America and has been adapted for some of B.C.’s interior forest types.  FVS‑BC is highly flexible and can simulate many disturbance types. </a:t>
            </a:r>
          </a:p>
          <a:p>
            <a:endParaRPr lang="en-US" sz="1200" b="1"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3DBFFE8F-3410-3671-3E21-EE4EBC31B8A0}"/>
              </a:ext>
            </a:extLst>
          </p:cNvPr>
          <p:cNvSpPr>
            <a:spLocks noGrp="1"/>
          </p:cNvSpPr>
          <p:nvPr>
            <p:ph type="sldNum" sz="quarter" idx="5"/>
          </p:nvPr>
        </p:nvSpPr>
        <p:spPr/>
        <p:txBody>
          <a:bodyPr/>
          <a:lstStyle/>
          <a:p>
            <a:fld id="{B64F7263-1983-4889-ACB5-450BB736B114}" type="slidenum">
              <a:rPr lang="en-US" smtClean="0"/>
              <a:t>19</a:t>
            </a:fld>
            <a:endParaRPr lang="en-US"/>
          </a:p>
        </p:txBody>
      </p:sp>
    </p:spTree>
    <p:extLst>
      <p:ext uri="{BB962C8B-B14F-4D97-AF65-F5344CB8AC3E}">
        <p14:creationId xmlns:p14="http://schemas.microsoft.com/office/powerpoint/2010/main" val="192951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31AB-BE92-2EA5-B40B-FE6FFCF31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E368E-AF4C-23A5-F9BD-BBF1A3EA8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B0098-C0CF-D887-464E-6E53F96E5AC7}"/>
              </a:ext>
            </a:extLst>
          </p:cNvPr>
          <p:cNvSpPr>
            <a:spLocks noGrp="1"/>
          </p:cNvSpPr>
          <p:nvPr>
            <p:ph type="body" idx="1"/>
          </p:nvPr>
        </p:nvSpPr>
        <p:spPr/>
        <p:txBody>
          <a:bodyPr/>
          <a:lstStyle/>
          <a:p>
            <a:pPr marL="742950" lvl="1" indent="-285750"/>
            <a:r>
              <a:rPr lang="en-US" sz="1200" dirty="0"/>
              <a:t>Many models available – unique strengths and applications </a:t>
            </a:r>
          </a:p>
          <a:p>
            <a:pPr marL="742950" lvl="1" indent="-285750"/>
            <a:endParaRPr lang="en-US" sz="1200" dirty="0"/>
          </a:p>
          <a:p>
            <a:pPr marL="742950" lvl="1" indent="-285750"/>
            <a:r>
              <a:rPr lang="en-US" sz="1200" dirty="0"/>
              <a:t>Here are some of the items you’ll want to review for each model</a:t>
            </a:r>
          </a:p>
          <a:p>
            <a:endParaRPr lang="en-US" dirty="0"/>
          </a:p>
          <a:p>
            <a:pPr marL="171450" indent="-171450">
              <a:buFontTx/>
              <a:buChar char="-"/>
            </a:pPr>
            <a:r>
              <a:rPr lang="en-US" dirty="0"/>
              <a:t>Report we’re developing provides more detailed information on the models as well as </a:t>
            </a:r>
            <a:r>
              <a:rPr lang="en-US" b="1" dirty="0"/>
              <a:t>summary tables that will support model selection</a:t>
            </a:r>
          </a:p>
          <a:p>
            <a:pPr marL="171450" indent="-171450">
              <a:buFontTx/>
              <a:buChar char="-"/>
            </a:pPr>
            <a:endParaRPr lang="en-US" b="1" dirty="0"/>
          </a:p>
        </p:txBody>
      </p:sp>
      <p:sp>
        <p:nvSpPr>
          <p:cNvPr id="4" name="Slide Number Placeholder 3">
            <a:extLst>
              <a:ext uri="{FF2B5EF4-FFF2-40B4-BE49-F238E27FC236}">
                <a16:creationId xmlns:a16="http://schemas.microsoft.com/office/drawing/2014/main" id="{088FFD68-DBF3-3FA0-3FE0-A1B21865A771}"/>
              </a:ext>
            </a:extLst>
          </p:cNvPr>
          <p:cNvSpPr>
            <a:spLocks noGrp="1"/>
          </p:cNvSpPr>
          <p:nvPr>
            <p:ph type="sldNum" sz="quarter" idx="5"/>
          </p:nvPr>
        </p:nvSpPr>
        <p:spPr/>
        <p:txBody>
          <a:bodyPr/>
          <a:lstStyle/>
          <a:p>
            <a:fld id="{B64F7263-1983-4889-ACB5-450BB736B114}" type="slidenum">
              <a:rPr lang="en-US" smtClean="0"/>
              <a:t>20</a:t>
            </a:fld>
            <a:endParaRPr lang="en-US"/>
          </a:p>
        </p:txBody>
      </p:sp>
    </p:spTree>
    <p:extLst>
      <p:ext uri="{BB962C8B-B14F-4D97-AF65-F5344CB8AC3E}">
        <p14:creationId xmlns:p14="http://schemas.microsoft.com/office/powerpoint/2010/main" val="98620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model could also be used to explore what the outcome might be for an aspen – pine - mixedwood</a:t>
            </a:r>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3</a:t>
            </a:fld>
            <a:endParaRPr lang="en-US"/>
          </a:p>
        </p:txBody>
      </p:sp>
    </p:spTree>
    <p:extLst>
      <p:ext uri="{BB962C8B-B14F-4D97-AF65-F5344CB8AC3E}">
        <p14:creationId xmlns:p14="http://schemas.microsoft.com/office/powerpoint/2010/main" val="3150001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Next couple slides provide ex. model comparison tables – excerpts from the model report</a:t>
            </a:r>
          </a:p>
          <a:p>
            <a:endParaRPr lang="en-CA" dirty="0"/>
          </a:p>
          <a:p>
            <a:r>
              <a:rPr lang="en-CA" dirty="0"/>
              <a:t>Felix Oboite – MGM</a:t>
            </a:r>
          </a:p>
          <a:p>
            <a:r>
              <a:rPr lang="en-CA" dirty="0"/>
              <a:t>MGM - George Harper, Phil Comeau, Richard </a:t>
            </a:r>
            <a:r>
              <a:rPr lang="en-CA" dirty="0" err="1"/>
              <a:t>Kabzems</a:t>
            </a:r>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21</a:t>
            </a:fld>
            <a:endParaRPr lang="en-US"/>
          </a:p>
        </p:txBody>
      </p:sp>
    </p:spTree>
    <p:extLst>
      <p:ext uri="{BB962C8B-B14F-4D97-AF65-F5344CB8AC3E}">
        <p14:creationId xmlns:p14="http://schemas.microsoft.com/office/powerpoint/2010/main" val="104097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Wildfire risk reduction treatments – understanding how frequently repeat treatments will be required</a:t>
            </a:r>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22</a:t>
            </a:fld>
            <a:endParaRPr lang="en-US"/>
          </a:p>
        </p:txBody>
      </p:sp>
    </p:spTree>
    <p:extLst>
      <p:ext uri="{BB962C8B-B14F-4D97-AF65-F5344CB8AC3E}">
        <p14:creationId xmlns:p14="http://schemas.microsoft.com/office/powerpoint/2010/main" val="3361099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Circling back to scenarios at the beginning of the talk</a:t>
            </a:r>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24</a:t>
            </a:fld>
            <a:endParaRPr lang="en-US"/>
          </a:p>
        </p:txBody>
      </p:sp>
    </p:spTree>
    <p:extLst>
      <p:ext uri="{BB962C8B-B14F-4D97-AF65-F5344CB8AC3E}">
        <p14:creationId xmlns:p14="http://schemas.microsoft.com/office/powerpoint/2010/main" val="3047578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spcBef>
                <a:spcPts val="1000"/>
              </a:spcBef>
              <a:buClr>
                <a:srgbClr val="255054"/>
              </a:buClr>
              <a:buFont typeface="Calibri" panose="020F0502020204030204" pitchFamily="34" charset="0"/>
              <a:buChar char="•"/>
            </a:pPr>
            <a:endParaRPr lang="en-CA" sz="2800" dirty="0"/>
          </a:p>
          <a:p>
            <a:pPr marL="228600" lvl="1">
              <a:spcBef>
                <a:spcPts val="1000"/>
              </a:spcBef>
              <a:buClr>
                <a:srgbClr val="255054"/>
              </a:buClr>
              <a:buFont typeface="Calibri" panose="020F0502020204030204" pitchFamily="34" charset="0"/>
              <a:buChar char="•"/>
            </a:pPr>
            <a:r>
              <a:rPr lang="en-CA" sz="2800" dirty="0"/>
              <a:t>In addition to timber values, mgmt. objective of managing for </a:t>
            </a:r>
            <a:r>
              <a:rPr lang="en-CA" sz="2800" b="1" dirty="0"/>
              <a:t>ungulate habitat </a:t>
            </a:r>
            <a:r>
              <a:rPr lang="en-CA" sz="2800" dirty="0"/>
              <a:t>– desired fut. </a:t>
            </a:r>
            <a:r>
              <a:rPr lang="en-CA" sz="2800" dirty="0" err="1"/>
              <a:t>cond</a:t>
            </a:r>
            <a:r>
              <a:rPr lang="en-CA" sz="2800" dirty="0"/>
              <a:t>/ is a mixed spruce/aspen stand at year 80 	</a:t>
            </a:r>
          </a:p>
          <a:p>
            <a:pPr marL="685800" lvl="2">
              <a:spcBef>
                <a:spcPts val="1000"/>
              </a:spcBef>
              <a:buClr>
                <a:srgbClr val="255054"/>
              </a:buClr>
              <a:buFont typeface="Calibri" panose="020F0502020204030204" pitchFamily="34" charset="0"/>
              <a:buChar char="•"/>
            </a:pPr>
            <a:r>
              <a:rPr lang="en-CA" sz="2400" dirty="0"/>
              <a:t>How much aspen do I need to retain? </a:t>
            </a:r>
          </a:p>
          <a:p>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25</a:t>
            </a:fld>
            <a:endParaRPr lang="en-US"/>
          </a:p>
        </p:txBody>
      </p:sp>
    </p:spTree>
    <p:extLst>
      <p:ext uri="{BB962C8B-B14F-4D97-AF65-F5344CB8AC3E}">
        <p14:creationId xmlns:p14="http://schemas.microsoft.com/office/powerpoint/2010/main" val="2749597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8DF0-017A-34AF-2D09-F1623B75B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4BE05-6637-0C7F-CAFE-977C1FEB7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60DCE-5D37-7425-97C7-DF36E3EEF6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model would you use if …</a:t>
            </a:r>
            <a:endParaRPr lang="en-US" dirty="0"/>
          </a:p>
          <a:p>
            <a:endParaRPr lang="en-US" dirty="0"/>
          </a:p>
        </p:txBody>
      </p:sp>
      <p:sp>
        <p:nvSpPr>
          <p:cNvPr id="4" name="Slide Number Placeholder 3">
            <a:extLst>
              <a:ext uri="{FF2B5EF4-FFF2-40B4-BE49-F238E27FC236}">
                <a16:creationId xmlns:a16="http://schemas.microsoft.com/office/drawing/2014/main" id="{6AB8A276-5977-01BA-E3C6-D05B6AFD982F}"/>
              </a:ext>
            </a:extLst>
          </p:cNvPr>
          <p:cNvSpPr>
            <a:spLocks noGrp="1"/>
          </p:cNvSpPr>
          <p:nvPr>
            <p:ph type="sldNum" sz="quarter" idx="5"/>
          </p:nvPr>
        </p:nvSpPr>
        <p:spPr/>
        <p:txBody>
          <a:bodyPr/>
          <a:lstStyle/>
          <a:p>
            <a:fld id="{B64F7263-1983-4889-ACB5-450BB736B114}" type="slidenum">
              <a:rPr lang="en-US" smtClean="0"/>
              <a:t>26</a:t>
            </a:fld>
            <a:endParaRPr lang="en-US"/>
          </a:p>
        </p:txBody>
      </p:sp>
    </p:spTree>
    <p:extLst>
      <p:ext uri="{BB962C8B-B14F-4D97-AF65-F5344CB8AC3E}">
        <p14:creationId xmlns:p14="http://schemas.microsoft.com/office/powerpoint/2010/main" val="2643710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6A3AD-7ECB-7299-4493-00ED243D9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80F73-9E14-D950-A455-D3E7D11D4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B9AC1-BB82-F88D-0FD6-C94ADFEE26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A74103-BD1D-59F7-CE5F-31652A899635}"/>
              </a:ext>
            </a:extLst>
          </p:cNvPr>
          <p:cNvSpPr>
            <a:spLocks noGrp="1"/>
          </p:cNvSpPr>
          <p:nvPr>
            <p:ph type="sldNum" sz="quarter" idx="5"/>
          </p:nvPr>
        </p:nvSpPr>
        <p:spPr/>
        <p:txBody>
          <a:bodyPr/>
          <a:lstStyle/>
          <a:p>
            <a:fld id="{B64F7263-1983-4889-ACB5-450BB736B114}" type="slidenum">
              <a:rPr lang="en-US" smtClean="0"/>
              <a:t>27</a:t>
            </a:fld>
            <a:endParaRPr lang="en-US"/>
          </a:p>
        </p:txBody>
      </p:sp>
    </p:spTree>
    <p:extLst>
      <p:ext uri="{BB962C8B-B14F-4D97-AF65-F5344CB8AC3E}">
        <p14:creationId xmlns:p14="http://schemas.microsoft.com/office/powerpoint/2010/main" val="1558379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F558-A87D-8262-C0C2-41877A86B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10D0F-AA1B-7F08-0DFC-A3334421A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6EF41-7364-2BCD-700D-6E3A5EBC46F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At end: -&gt;</a:t>
            </a:r>
          </a:p>
          <a:p>
            <a:r>
              <a:rPr lang="en-US" sz="1200" kern="1200" dirty="0">
                <a:solidFill>
                  <a:schemeClr val="tx1"/>
                </a:solidFill>
                <a:effectLst/>
                <a:latin typeface="+mn-lt"/>
                <a:ea typeface="+mn-ea"/>
                <a:cs typeface="+mn-cs"/>
              </a:rPr>
              <a:t>It is important to emphasize that models are tools—not answers. They support decision‑making but must be used with ecological understanding, good data, and awareness of limitations.</a:t>
            </a:r>
            <a:endParaRPr lang="en-US" dirty="0"/>
          </a:p>
        </p:txBody>
      </p:sp>
      <p:sp>
        <p:nvSpPr>
          <p:cNvPr id="4" name="Slide Number Placeholder 3">
            <a:extLst>
              <a:ext uri="{FF2B5EF4-FFF2-40B4-BE49-F238E27FC236}">
                <a16:creationId xmlns:a16="http://schemas.microsoft.com/office/drawing/2014/main" id="{FE31BFBD-D306-E14B-198B-A92317DA18AD}"/>
              </a:ext>
            </a:extLst>
          </p:cNvPr>
          <p:cNvSpPr>
            <a:spLocks noGrp="1"/>
          </p:cNvSpPr>
          <p:nvPr>
            <p:ph type="sldNum" sz="quarter" idx="5"/>
          </p:nvPr>
        </p:nvSpPr>
        <p:spPr/>
        <p:txBody>
          <a:bodyPr/>
          <a:lstStyle/>
          <a:p>
            <a:fld id="{B64F7263-1983-4889-ACB5-450BB736B114}" type="slidenum">
              <a:rPr lang="en-US" smtClean="0"/>
              <a:t>28</a:t>
            </a:fld>
            <a:endParaRPr lang="en-US"/>
          </a:p>
        </p:txBody>
      </p:sp>
    </p:spTree>
    <p:extLst>
      <p:ext uri="{BB962C8B-B14F-4D97-AF65-F5344CB8AC3E}">
        <p14:creationId xmlns:p14="http://schemas.microsoft.com/office/powerpoint/2010/main" val="2567933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t>Strengths and capabilities</a:t>
            </a:r>
          </a:p>
          <a:p>
            <a:r>
              <a:rPr lang="en-CA" dirty="0"/>
              <a:t>.…** It is </a:t>
            </a:r>
            <a:r>
              <a:rPr lang="en-CA" b="1" dirty="0"/>
              <a:t>important understand what they’re appropriate </a:t>
            </a:r>
            <a:r>
              <a:rPr lang="en-CA" dirty="0"/>
              <a:t>for</a:t>
            </a:r>
          </a:p>
          <a:p>
            <a:pPr marL="171450" indent="-171450">
              <a:buFontTx/>
              <a:buChar char="-"/>
            </a:pPr>
            <a:r>
              <a:rPr lang="en-CA" dirty="0"/>
              <a:t>support innovative silviculture</a:t>
            </a:r>
          </a:p>
          <a:p>
            <a:pPr marL="171450" indent="-171450">
              <a:buFontTx/>
              <a:buChar char="-"/>
            </a:pPr>
            <a:endParaRPr lang="en-CA" dirty="0"/>
          </a:p>
          <a:p>
            <a:pPr marL="800100" lvl="1" indent="-342900"/>
            <a:r>
              <a:rPr lang="en-CA" sz="1200" dirty="0">
                <a:solidFill>
                  <a:srgbClr val="002060"/>
                </a:solidFill>
              </a:rPr>
              <a:t>Moving away from clearcutting – moving towards innovative silviculture – Silv </a:t>
            </a:r>
            <a:r>
              <a:rPr lang="en-CA" sz="1200" dirty="0" err="1">
                <a:solidFill>
                  <a:srgbClr val="002060"/>
                </a:solidFill>
              </a:rPr>
              <a:t>Innov</a:t>
            </a:r>
            <a:r>
              <a:rPr lang="en-CA" sz="1200" dirty="0">
                <a:solidFill>
                  <a:srgbClr val="002060"/>
                </a:solidFill>
              </a:rPr>
              <a:t> Program – one of the recommendations of the Old Growth Report</a:t>
            </a:r>
          </a:p>
          <a:p>
            <a:pPr marL="800100" lvl="1" indent="-342900"/>
            <a:r>
              <a:rPr lang="en-CA" sz="1200" dirty="0">
                <a:solidFill>
                  <a:srgbClr val="002060"/>
                </a:solidFill>
              </a:rPr>
              <a:t>New Silv Systems Handbook – emphasis on stand development pathways</a:t>
            </a:r>
          </a:p>
        </p:txBody>
      </p:sp>
      <p:sp>
        <p:nvSpPr>
          <p:cNvPr id="4" name="Slide Number Placeholder 3"/>
          <p:cNvSpPr>
            <a:spLocks noGrp="1"/>
          </p:cNvSpPr>
          <p:nvPr>
            <p:ph type="sldNum" sz="quarter" idx="5"/>
          </p:nvPr>
        </p:nvSpPr>
        <p:spPr/>
        <p:txBody>
          <a:bodyPr/>
          <a:lstStyle/>
          <a:p>
            <a:fld id="{B64F7263-1983-4889-ACB5-450BB736B114}" type="slidenum">
              <a:rPr lang="en-US" smtClean="0"/>
              <a:t>29</a:t>
            </a:fld>
            <a:endParaRPr lang="en-US"/>
          </a:p>
        </p:txBody>
      </p:sp>
    </p:spTree>
    <p:extLst>
      <p:ext uri="{BB962C8B-B14F-4D97-AF65-F5344CB8AC3E}">
        <p14:creationId xmlns:p14="http://schemas.microsoft.com/office/powerpoint/2010/main" val="248009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27CA-1600-3BE6-1B55-528484489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8DB09-CF30-5F23-1DB6-2C098B559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2A7DC-BEA1-0555-F972-9AA6179D8946}"/>
              </a:ext>
            </a:extLst>
          </p:cNvPr>
          <p:cNvSpPr>
            <a:spLocks noGrp="1"/>
          </p:cNvSpPr>
          <p:nvPr>
            <p:ph type="body" idx="1"/>
          </p:nvPr>
        </p:nvSpPr>
        <p:spPr/>
        <p:txBody>
          <a:bodyPr/>
          <a:lstStyle/>
          <a:p>
            <a:r>
              <a:rPr lang="en-CA" dirty="0"/>
              <a:t>Which model or models are right for you </a:t>
            </a:r>
          </a:p>
          <a:p>
            <a:r>
              <a:rPr lang="en-CA" dirty="0"/>
              <a:t>- And in which scenarios</a:t>
            </a:r>
            <a:endParaRPr lang="en-US" dirty="0"/>
          </a:p>
        </p:txBody>
      </p:sp>
      <p:sp>
        <p:nvSpPr>
          <p:cNvPr id="4" name="Slide Number Placeholder 3">
            <a:extLst>
              <a:ext uri="{FF2B5EF4-FFF2-40B4-BE49-F238E27FC236}">
                <a16:creationId xmlns:a16="http://schemas.microsoft.com/office/drawing/2014/main" id="{1F66D3EB-2A08-66FB-11B9-B543A95CE185}"/>
              </a:ext>
            </a:extLst>
          </p:cNvPr>
          <p:cNvSpPr>
            <a:spLocks noGrp="1"/>
          </p:cNvSpPr>
          <p:nvPr>
            <p:ph type="sldNum" sz="quarter" idx="5"/>
          </p:nvPr>
        </p:nvSpPr>
        <p:spPr/>
        <p:txBody>
          <a:bodyPr/>
          <a:lstStyle/>
          <a:p>
            <a:fld id="{B64F7263-1983-4889-ACB5-450BB736B114}" type="slidenum">
              <a:rPr lang="en-US" smtClean="0"/>
              <a:t>4</a:t>
            </a:fld>
            <a:endParaRPr lang="en-US"/>
          </a:p>
        </p:txBody>
      </p:sp>
    </p:spTree>
    <p:extLst>
      <p:ext uri="{BB962C8B-B14F-4D97-AF65-F5344CB8AC3E}">
        <p14:creationId xmlns:p14="http://schemas.microsoft.com/office/powerpoint/2010/main" val="797151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models are simplified, </a:t>
            </a:r>
            <a:r>
              <a:rPr lang="en-US" sz="1200" b="1" kern="1200" dirty="0">
                <a:solidFill>
                  <a:schemeClr val="tx1"/>
                </a:solidFill>
                <a:effectLst/>
                <a:latin typeface="+mn-lt"/>
                <a:ea typeface="+mn-ea"/>
                <a:cs typeface="+mn-cs"/>
              </a:rPr>
              <a:t>not perfect</a:t>
            </a:r>
            <a:r>
              <a:rPr lang="en-US" sz="1200" kern="1200" dirty="0">
                <a:solidFill>
                  <a:schemeClr val="tx1"/>
                </a:solidFill>
                <a:effectLst/>
                <a:latin typeface="+mn-lt"/>
                <a:ea typeface="+mn-ea"/>
                <a:cs typeface="+mn-cs"/>
              </a:rPr>
              <a:t>, representations of reality.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Types of models:</a:t>
            </a:r>
          </a:p>
          <a:p>
            <a:pPr marL="228600" lvl="0" indent="-228600">
              <a:buFont typeface="+mj-lt"/>
              <a:buAutoNum type="arabicPeriod"/>
            </a:pPr>
            <a:r>
              <a:rPr lang="en-CA" sz="1200" kern="1200" dirty="0">
                <a:solidFill>
                  <a:schemeClr val="tx1"/>
                </a:solidFill>
                <a:effectLst/>
                <a:latin typeface="+mn-lt"/>
                <a:ea typeface="+mn-ea"/>
                <a:cs typeface="+mn-cs"/>
              </a:rPr>
              <a:t>simple toy models that illustrate concepts, </a:t>
            </a:r>
          </a:p>
          <a:p>
            <a:pPr marL="457200" lvl="1" indent="0">
              <a:buFont typeface="+mj-lt"/>
              <a:buNone/>
            </a:pPr>
            <a:r>
              <a:rPr lang="en-US" dirty="0">
                <a:hlinkClick r:id="rId3"/>
              </a:rPr>
              <a:t>My </a:t>
            </a:r>
            <a:r>
              <a:rPr lang="en-US" dirty="0" err="1">
                <a:hlinkClick r:id="rId3"/>
              </a:rPr>
              <a:t>playmobil</a:t>
            </a:r>
            <a:r>
              <a:rPr lang="en-US" dirty="0">
                <a:hlinkClick r:id="rId3"/>
              </a:rPr>
              <a:t> forest : r/Playmobil</a:t>
            </a:r>
            <a:endParaRPr lang="en-CA"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mental models that represent our internal understanding of systems, </a:t>
            </a:r>
          </a:p>
          <a:p>
            <a:pPr marL="457200" lvl="1" indent="0">
              <a:buFont typeface="+mj-lt"/>
              <a:buNone/>
            </a:pPr>
            <a:r>
              <a:rPr lang="en-US" dirty="0">
                <a:hlinkClick r:id="rId4"/>
              </a:rPr>
              <a:t>Mental Models; A Guide to how your Users Really Think | by Faith </a:t>
            </a:r>
            <a:r>
              <a:rPr lang="en-US" dirty="0" err="1">
                <a:hlinkClick r:id="rId4"/>
              </a:rPr>
              <a:t>Olohijere</a:t>
            </a:r>
            <a:r>
              <a:rPr lang="en-US" dirty="0">
                <a:hlinkClick r:id="rId4"/>
              </a:rPr>
              <a:t> | UX Planet</a:t>
            </a:r>
            <a:endParaRPr lang="en-US"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mathematical models - equations to describe relationships between variables,</a:t>
            </a:r>
          </a:p>
          <a:p>
            <a:pPr marL="457200" lvl="1" indent="0">
              <a:buFont typeface="+mj-lt"/>
              <a:buNone/>
            </a:pPr>
            <a:r>
              <a:rPr lang="en-US" dirty="0">
                <a:hlinkClick r:id="rId5"/>
              </a:rPr>
              <a:t>Photosynthesis equation with molecular models. Biochemical process used by plants responsible for producing the oxygen O2. Sugars are synthesized from carbon dioxide CO2, and water H2O. Stock-</a:t>
            </a:r>
            <a:r>
              <a:rPr lang="en-US" dirty="0" err="1">
                <a:hlinkClick r:id="rId5"/>
              </a:rPr>
              <a:t>vektor</a:t>
            </a:r>
            <a:r>
              <a:rPr lang="en-US" dirty="0">
                <a:hlinkClick r:id="rId5"/>
              </a:rPr>
              <a:t> | Adobe Stock</a:t>
            </a:r>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simulation models that predict results under different scenarios</a:t>
            </a:r>
          </a:p>
          <a:p>
            <a:pPr marL="457200" lvl="1" indent="0">
              <a:buFont typeface="+mj-lt"/>
              <a:buNone/>
            </a:pPr>
            <a:r>
              <a:rPr lang="en-US" dirty="0">
                <a:hlinkClick r:id="rId6"/>
              </a:rPr>
              <a:t>Forest Vegetation Simulator - ESSA</a:t>
            </a:r>
            <a:endParaRPr lang="en-US" sz="1200" kern="1200" dirty="0">
              <a:solidFill>
                <a:schemeClr val="tx1"/>
              </a:solidFill>
              <a:effectLst/>
              <a:latin typeface="+mn-lt"/>
              <a:ea typeface="+mn-ea"/>
              <a:cs typeface="+mn-cs"/>
            </a:endParaRPr>
          </a:p>
          <a:p>
            <a:pPr marL="228600" lvl="0" indent="-228600">
              <a:buFont typeface="+mj-lt"/>
              <a:buAutoNum type="arabicPeriod"/>
            </a:pPr>
            <a:r>
              <a:rPr lang="en-CA" sz="1200" kern="1200" dirty="0">
                <a:solidFill>
                  <a:schemeClr val="tx1"/>
                </a:solidFill>
                <a:effectLst/>
                <a:latin typeface="+mn-lt"/>
                <a:ea typeface="+mn-ea"/>
                <a:cs typeface="+mn-cs"/>
              </a:rPr>
              <a:t>optimization models that identify the best solution from a set of possible options.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5</a:t>
            </a:fld>
            <a:endParaRPr lang="en-US"/>
          </a:p>
        </p:txBody>
      </p:sp>
    </p:spTree>
    <p:extLst>
      <p:ext uri="{BB962C8B-B14F-4D97-AF65-F5344CB8AC3E}">
        <p14:creationId xmlns:p14="http://schemas.microsoft.com/office/powerpoint/2010/main" val="2060467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B.C.’s forests are ecologically rich and dynamic, making them challenging to predict outcomes of management actions or disturbance events. </a:t>
            </a:r>
          </a:p>
          <a:p>
            <a:r>
              <a:rPr lang="en-US" sz="1200" kern="1200" dirty="0">
                <a:solidFill>
                  <a:schemeClr val="tx1"/>
                </a:solidFill>
                <a:effectLst/>
                <a:latin typeface="+mn-lt"/>
                <a:ea typeface="+mn-ea"/>
                <a:cs typeface="+mn-cs"/>
              </a:rPr>
              <a:t>ALLOW:</a:t>
            </a:r>
          </a:p>
          <a:p>
            <a:r>
              <a:rPr lang="en-US" sz="1200" kern="1200" dirty="0">
                <a:solidFill>
                  <a:schemeClr val="tx1"/>
                </a:solidFill>
                <a:effectLst/>
                <a:latin typeface="+mn-lt"/>
                <a:ea typeface="+mn-ea"/>
                <a:cs typeface="+mn-cs"/>
              </a:rPr>
              <a:t>They allow managers to explore “</a:t>
            </a:r>
            <a:r>
              <a:rPr lang="en-US" sz="1200" b="1" kern="1200" dirty="0">
                <a:solidFill>
                  <a:schemeClr val="tx1"/>
                </a:solidFill>
                <a:effectLst/>
                <a:latin typeface="+mn-lt"/>
                <a:ea typeface="+mn-ea"/>
                <a:cs typeface="+mn-cs"/>
              </a:rPr>
              <a:t>what‑if” scenarios</a:t>
            </a:r>
            <a:r>
              <a:rPr lang="en-US" sz="1200" kern="1200" dirty="0">
                <a:solidFill>
                  <a:schemeClr val="tx1"/>
                </a:solidFill>
                <a:effectLst/>
                <a:latin typeface="+mn-lt"/>
                <a:ea typeface="+mn-ea"/>
                <a:cs typeface="+mn-cs"/>
              </a:rPr>
              <a:t> that would be </a:t>
            </a:r>
            <a:r>
              <a:rPr lang="en-US" sz="1200" b="1" kern="1200" dirty="0">
                <a:solidFill>
                  <a:schemeClr val="tx1"/>
                </a:solidFill>
                <a:effectLst/>
                <a:latin typeface="+mn-lt"/>
                <a:ea typeface="+mn-ea"/>
                <a:cs typeface="+mn-cs"/>
              </a:rPr>
              <a:t>impossible</a:t>
            </a:r>
            <a:r>
              <a:rPr lang="en-US" sz="1200" kern="1200" dirty="0">
                <a:solidFill>
                  <a:schemeClr val="tx1"/>
                </a:solidFill>
                <a:effectLst/>
                <a:latin typeface="+mn-lt"/>
                <a:ea typeface="+mn-ea"/>
                <a:cs typeface="+mn-cs"/>
              </a:rPr>
              <a:t> to test fully in real forests.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models don’t provide </a:t>
            </a:r>
            <a:r>
              <a:rPr lang="en-CA" sz="1200" b="1" kern="1200" dirty="0">
                <a:solidFill>
                  <a:schemeClr val="tx1"/>
                </a:solidFill>
                <a:effectLst/>
                <a:latin typeface="+mn-lt"/>
                <a:ea typeface="+mn-ea"/>
                <a:cs typeface="+mn-cs"/>
              </a:rPr>
              <a:t>absolute answers,</a:t>
            </a:r>
            <a:r>
              <a:rPr lang="en-CA" sz="1200" kern="1200" dirty="0">
                <a:solidFill>
                  <a:schemeClr val="tx1"/>
                </a:solidFill>
                <a:effectLst/>
                <a:latin typeface="+mn-lt"/>
                <a:ea typeface="+mn-ea"/>
                <a:cs typeface="+mn-cs"/>
              </a:rPr>
              <a:t> they do provide </a:t>
            </a:r>
            <a:r>
              <a:rPr lang="en-CA" sz="1200" b="1" kern="1200" dirty="0">
                <a:solidFill>
                  <a:schemeClr val="tx1"/>
                </a:solidFill>
                <a:effectLst/>
                <a:latin typeface="+mn-lt"/>
                <a:ea typeface="+mn-ea"/>
                <a:cs typeface="+mn-cs"/>
              </a:rPr>
              <a:t>clarity on anticipated responses </a:t>
            </a:r>
            <a:r>
              <a:rPr lang="en-CA" sz="1200" kern="1200" dirty="0">
                <a:solidFill>
                  <a:schemeClr val="tx1"/>
                </a:solidFill>
                <a:effectLst/>
                <a:latin typeface="+mn-lt"/>
                <a:ea typeface="+mn-ea"/>
                <a:cs typeface="+mn-cs"/>
              </a:rPr>
              <a:t>of a forest to different changes</a:t>
            </a:r>
          </a:p>
          <a:p>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6</a:t>
            </a:fld>
            <a:endParaRPr lang="en-US"/>
          </a:p>
        </p:txBody>
      </p:sp>
    </p:spTree>
    <p:extLst>
      <p:ext uri="{BB962C8B-B14F-4D97-AF65-F5344CB8AC3E}">
        <p14:creationId xmlns:p14="http://schemas.microsoft.com/office/powerpoint/2010/main" val="308294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7</a:t>
            </a:fld>
            <a:endParaRPr lang="en-US"/>
          </a:p>
        </p:txBody>
      </p:sp>
    </p:spTree>
    <p:extLst>
      <p:ext uri="{BB962C8B-B14F-4D97-AF65-F5344CB8AC3E}">
        <p14:creationId xmlns:p14="http://schemas.microsoft.com/office/powerpoint/2010/main" val="1826942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Two scales </a:t>
            </a:r>
            <a:r>
              <a:rPr lang="en-US" sz="1200" kern="1200" dirty="0">
                <a:solidFill>
                  <a:schemeClr val="tx1"/>
                </a:solidFill>
                <a:effectLst/>
                <a:latin typeface="+mn-lt"/>
                <a:ea typeface="+mn-ea"/>
                <a:cs typeface="+mn-cs"/>
              </a:rPr>
              <a:t>of Models used in B.C.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Stand‑scale models simulate </a:t>
            </a:r>
            <a:r>
              <a:rPr lang="en-US" sz="1200" b="1" kern="1200" dirty="0">
                <a:solidFill>
                  <a:schemeClr val="tx1"/>
                </a:solidFill>
                <a:effectLst/>
                <a:latin typeface="+mn-lt"/>
                <a:ea typeface="+mn-ea"/>
                <a:cs typeface="+mn-cs"/>
              </a:rPr>
              <a:t>growth, competition and mortality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dynamics </a:t>
            </a:r>
            <a:r>
              <a:rPr lang="en-US" sz="1200" kern="1200" dirty="0">
                <a:solidFill>
                  <a:schemeClr val="tx1"/>
                </a:solidFill>
                <a:effectLst/>
                <a:latin typeface="+mn-lt"/>
                <a:ea typeface="+mn-ea"/>
                <a:cs typeface="+mn-cs"/>
              </a:rPr>
              <a:t>within a single 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often an area </a:t>
            </a:r>
            <a:r>
              <a:rPr lang="en-CA" sz="1200" b="1" kern="1200" dirty="0">
                <a:solidFill>
                  <a:schemeClr val="tx1"/>
                </a:solidFill>
                <a:effectLst/>
                <a:latin typeface="+mn-lt"/>
                <a:ea typeface="+mn-ea"/>
                <a:cs typeface="+mn-cs"/>
              </a:rPr>
              <a:t>smaller </a:t>
            </a:r>
            <a:r>
              <a:rPr lang="en-CA" sz="1200" kern="1200" dirty="0">
                <a:solidFill>
                  <a:schemeClr val="tx1"/>
                </a:solidFill>
                <a:effectLst/>
                <a:latin typeface="+mn-lt"/>
                <a:ea typeface="+mn-ea"/>
                <a:cs typeface="+mn-cs"/>
              </a:rPr>
              <a:t>than a </a:t>
            </a:r>
            <a:r>
              <a:rPr lang="en-CA" sz="1200" b="1" kern="1200" dirty="0">
                <a:solidFill>
                  <a:schemeClr val="tx1"/>
                </a:solidFill>
                <a:effectLst/>
                <a:latin typeface="+mn-lt"/>
                <a:ea typeface="+mn-ea"/>
                <a:cs typeface="+mn-cs"/>
              </a:rPr>
              <a:t>typical harvest block</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4F7263-1983-4889-ACB5-450BB736B114}" type="slidenum">
              <a:rPr lang="en-US" smtClean="0"/>
              <a:t>8</a:t>
            </a:fld>
            <a:endParaRPr lang="en-US"/>
          </a:p>
        </p:txBody>
      </p:sp>
    </p:spTree>
    <p:extLst>
      <p:ext uri="{BB962C8B-B14F-4D97-AF65-F5344CB8AC3E}">
        <p14:creationId xmlns:p14="http://schemas.microsoft.com/office/powerpoint/2010/main" val="29178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7B97E-1463-1F7E-7FA5-C843EEBB9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4D386-D0F0-D0F3-E586-288CEAC2B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F379E-6A98-01AC-27F6-DEDFB94395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landscape‑scale </a:t>
            </a:r>
            <a:r>
              <a:rPr lang="en-US" sz="1200" b="1" kern="1200" dirty="0">
                <a:solidFill>
                  <a:schemeClr val="tx1"/>
                </a:solidFill>
                <a:effectLst/>
                <a:latin typeface="+mn-lt"/>
                <a:ea typeface="+mn-ea"/>
                <a:cs typeface="+mn-cs"/>
              </a:rPr>
              <a:t>models integrate many stands and disturbances across broader regions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scales are essential for forest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Poll:  How many people have worked with a landscape scale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 and I’m curious - Which one? </a:t>
            </a:r>
          </a:p>
          <a:p>
            <a:endParaRPr lang="en-US" dirty="0"/>
          </a:p>
        </p:txBody>
      </p:sp>
      <p:sp>
        <p:nvSpPr>
          <p:cNvPr id="4" name="Slide Number Placeholder 3">
            <a:extLst>
              <a:ext uri="{FF2B5EF4-FFF2-40B4-BE49-F238E27FC236}">
                <a16:creationId xmlns:a16="http://schemas.microsoft.com/office/drawing/2014/main" id="{844AB198-7589-DFF2-F4A6-3D9731808600}"/>
              </a:ext>
            </a:extLst>
          </p:cNvPr>
          <p:cNvSpPr>
            <a:spLocks noGrp="1"/>
          </p:cNvSpPr>
          <p:nvPr>
            <p:ph type="sldNum" sz="quarter" idx="5"/>
          </p:nvPr>
        </p:nvSpPr>
        <p:spPr/>
        <p:txBody>
          <a:bodyPr/>
          <a:lstStyle/>
          <a:p>
            <a:fld id="{B64F7263-1983-4889-ACB5-450BB736B114}" type="slidenum">
              <a:rPr lang="en-US" smtClean="0"/>
              <a:t>9</a:t>
            </a:fld>
            <a:endParaRPr lang="en-US"/>
          </a:p>
        </p:txBody>
      </p:sp>
    </p:spTree>
    <p:extLst>
      <p:ext uri="{BB962C8B-B14F-4D97-AF65-F5344CB8AC3E}">
        <p14:creationId xmlns:p14="http://schemas.microsoft.com/office/powerpoint/2010/main" val="120620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5D7C6-B290-F5B0-64AB-5DBC27824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48687-4B40-23D0-6CF4-8D5305D7B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F0335-5F8B-AFC8-2EA2-76DA79A4A57F}"/>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Powerful tools</a:t>
            </a:r>
            <a:r>
              <a:rPr lang="en-US" sz="1200" kern="1200" dirty="0">
                <a:solidFill>
                  <a:schemeClr val="tx1"/>
                </a:solidFill>
                <a:effectLst/>
                <a:latin typeface="+mn-lt"/>
                <a:ea typeface="+mn-ea"/>
                <a:cs typeface="+mn-cs"/>
              </a:rPr>
              <a:t>!   - models are not perfect representations of reality. </a:t>
            </a:r>
          </a:p>
          <a:p>
            <a:r>
              <a:rPr lang="en-US" sz="1200" kern="1200" dirty="0">
                <a:solidFill>
                  <a:schemeClr val="tx1"/>
                </a:solidFill>
                <a:effectLst/>
                <a:latin typeface="+mn-lt"/>
                <a:ea typeface="+mn-ea"/>
                <a:cs typeface="+mn-cs"/>
              </a:rPr>
              <a:t>Poor inputs lead to poor outputs, </a:t>
            </a:r>
          </a:p>
          <a:p>
            <a:r>
              <a:rPr lang="en-US" sz="1200" kern="1200" dirty="0">
                <a:solidFill>
                  <a:schemeClr val="tx1"/>
                </a:solidFill>
                <a:effectLst/>
                <a:latin typeface="+mn-lt"/>
                <a:ea typeface="+mn-ea"/>
                <a:cs typeface="+mn-cs"/>
              </a:rPr>
              <a:t>users must understand both the model and the ecosystem </a:t>
            </a:r>
            <a:r>
              <a:rPr lang="en-US" sz="1200" b="1" kern="1200" dirty="0">
                <a:solidFill>
                  <a:schemeClr val="tx1"/>
                </a:solidFill>
                <a:effectLst/>
                <a:latin typeface="+mn-lt"/>
                <a:ea typeface="+mn-ea"/>
                <a:cs typeface="+mn-cs"/>
              </a:rPr>
              <a:t>in order to effectively interpret results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Complexity and usability – the more complex the model, the greater degree of understanding to interpret results.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Using models </a:t>
            </a:r>
            <a:r>
              <a:rPr lang="en-US" sz="1200" kern="1200" dirty="0">
                <a:solidFill>
                  <a:schemeClr val="tx1"/>
                </a:solidFill>
                <a:effectLst/>
                <a:latin typeface="+mn-lt"/>
                <a:ea typeface="+mn-ea"/>
                <a:cs typeface="+mn-cs"/>
              </a:rPr>
              <a:t>– it is important to be </a:t>
            </a:r>
            <a:r>
              <a:rPr lang="en-US" sz="1200" b="1" kern="1200" dirty="0">
                <a:solidFill>
                  <a:schemeClr val="tx1"/>
                </a:solidFill>
                <a:effectLst/>
                <a:latin typeface="+mn-lt"/>
                <a:ea typeface="+mn-ea"/>
                <a:cs typeface="+mn-cs"/>
              </a:rPr>
              <a:t>Transparent</a:t>
            </a:r>
            <a:r>
              <a:rPr lang="en-US" sz="1200" kern="1200" dirty="0">
                <a:solidFill>
                  <a:schemeClr val="tx1"/>
                </a:solidFill>
                <a:effectLst/>
                <a:latin typeface="+mn-lt"/>
                <a:ea typeface="+mn-ea"/>
                <a:cs typeface="+mn-cs"/>
              </a:rPr>
              <a:t> in assumptions, data sources, and validation to build trust in the results.</a:t>
            </a:r>
          </a:p>
          <a:p>
            <a:r>
              <a:rPr lang="en-US" sz="1200" kern="1200" dirty="0">
                <a:solidFill>
                  <a:schemeClr val="tx1"/>
                </a:solidFill>
                <a:effectLst/>
                <a:latin typeface="+mn-lt"/>
                <a:ea typeface="+mn-ea"/>
                <a:cs typeface="+mn-cs"/>
              </a:rPr>
              <a:t>	- Validation – test of accuracy of the model against real world data</a:t>
            </a:r>
            <a:endParaRPr lang="en-US" dirty="0"/>
          </a:p>
        </p:txBody>
      </p:sp>
      <p:sp>
        <p:nvSpPr>
          <p:cNvPr id="4" name="Slide Number Placeholder 3">
            <a:extLst>
              <a:ext uri="{FF2B5EF4-FFF2-40B4-BE49-F238E27FC236}">
                <a16:creationId xmlns:a16="http://schemas.microsoft.com/office/drawing/2014/main" id="{2798201C-DB21-8A6B-2F52-FAE3E7833536}"/>
              </a:ext>
            </a:extLst>
          </p:cNvPr>
          <p:cNvSpPr>
            <a:spLocks noGrp="1"/>
          </p:cNvSpPr>
          <p:nvPr>
            <p:ph type="sldNum" sz="quarter" idx="5"/>
          </p:nvPr>
        </p:nvSpPr>
        <p:spPr/>
        <p:txBody>
          <a:bodyPr/>
          <a:lstStyle/>
          <a:p>
            <a:fld id="{B64F7263-1983-4889-ACB5-450BB736B114}" type="slidenum">
              <a:rPr lang="en-US" smtClean="0"/>
              <a:t>10</a:t>
            </a:fld>
            <a:endParaRPr lang="en-US"/>
          </a:p>
        </p:txBody>
      </p:sp>
    </p:spTree>
    <p:extLst>
      <p:ext uri="{BB962C8B-B14F-4D97-AF65-F5344CB8AC3E}">
        <p14:creationId xmlns:p14="http://schemas.microsoft.com/office/powerpoint/2010/main" val="1064671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mountain, outdoor, nature, distance&#10;&#10;Description automatically generated">
            <a:extLst>
              <a:ext uri="{FF2B5EF4-FFF2-40B4-BE49-F238E27FC236}">
                <a16:creationId xmlns:a16="http://schemas.microsoft.com/office/drawing/2014/main" id="{C84DD15D-AD43-8135-45D1-6428DD4E575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1"/>
            <a:ext cx="12249614" cy="6858001"/>
          </a:xfrm>
          <a:prstGeom prst="rect">
            <a:avLst/>
          </a:prstGeom>
        </p:spPr>
      </p:pic>
      <p:sp>
        <p:nvSpPr>
          <p:cNvPr id="2" name="Title 1"/>
          <p:cNvSpPr>
            <a:spLocks noGrp="1"/>
          </p:cNvSpPr>
          <p:nvPr>
            <p:ph type="ctrTitle" hasCustomPrompt="1"/>
          </p:nvPr>
        </p:nvSpPr>
        <p:spPr>
          <a:xfrm>
            <a:off x="275938" y="652176"/>
            <a:ext cx="4554894" cy="1078687"/>
          </a:xfrm>
        </p:spPr>
        <p:txBody>
          <a:bodyPr anchor="b"/>
          <a:lstStyle>
            <a:lvl1pPr algn="ctr">
              <a:defRPr sz="6000"/>
            </a:lvl1pPr>
          </a:lstStyle>
          <a:p>
            <a:r>
              <a:rPr lang="en-US" dirty="0"/>
              <a:t>Add Title</a:t>
            </a:r>
          </a:p>
        </p:txBody>
      </p:sp>
      <p:sp>
        <p:nvSpPr>
          <p:cNvPr id="3" name="Subtitle 2"/>
          <p:cNvSpPr>
            <a:spLocks noGrp="1"/>
          </p:cNvSpPr>
          <p:nvPr>
            <p:ph type="subTitle" idx="1" hasCustomPrompt="1"/>
          </p:nvPr>
        </p:nvSpPr>
        <p:spPr>
          <a:xfrm>
            <a:off x="4038600" y="4369696"/>
            <a:ext cx="4427072" cy="11686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Title</a:t>
            </a:r>
          </a:p>
        </p:txBody>
      </p:sp>
      <p:sp>
        <p:nvSpPr>
          <p:cNvPr id="4" name="Date Placeholder 3"/>
          <p:cNvSpPr>
            <a:spLocks noGrp="1"/>
          </p:cNvSpPr>
          <p:nvPr>
            <p:ph type="dt" sz="half" idx="10"/>
          </p:nvPr>
        </p:nvSpPr>
        <p:spPr/>
        <p:txBody>
          <a:bodyPr/>
          <a:lstStyle/>
          <a:p>
            <a:fld id="{02F143AD-3C60-4BC4-9560-AE68E93BA23C}"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B2C07-A764-4E12-9B20-103347BD0BB5}" type="slidenum">
              <a:rPr lang="en-US" smtClean="0"/>
              <a:t>‹#›</a:t>
            </a:fld>
            <a:endParaRPr lang="en-US"/>
          </a:p>
        </p:txBody>
      </p:sp>
      <p:pic>
        <p:nvPicPr>
          <p:cNvPr id="8" name="Picture 7" descr="Logo, company name&#10;&#10;Description automatically generated">
            <a:extLst>
              <a:ext uri="{FF2B5EF4-FFF2-40B4-BE49-F238E27FC236}">
                <a16:creationId xmlns:a16="http://schemas.microsoft.com/office/drawing/2014/main" id="{1D09AE0C-DE7B-B1B5-D82B-9F3A2E8152D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8465672" y="-203823"/>
            <a:ext cx="3861823" cy="1934686"/>
          </a:xfrm>
          <a:prstGeom prst="rect">
            <a:avLst/>
          </a:prstGeom>
        </p:spPr>
      </p:pic>
    </p:spTree>
    <p:extLst>
      <p:ext uri="{BB962C8B-B14F-4D97-AF65-F5344CB8AC3E}">
        <p14:creationId xmlns:p14="http://schemas.microsoft.com/office/powerpoint/2010/main" val="1106723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Content with Black and White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A24F84-AE5A-3F18-990F-D61CA9ED70D0}"/>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E4678D16-CD42-0776-A569-58DC5494B8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44B0FC-C126-CEFB-DDCE-FE19359190AC}"/>
              </a:ext>
            </a:extLst>
          </p:cNvPr>
          <p:cNvSpPr>
            <a:spLocks noGrp="1"/>
          </p:cNvSpPr>
          <p:nvPr>
            <p:ph type="sldNum" sz="quarter" idx="12"/>
          </p:nvPr>
        </p:nvSpPr>
        <p:spPr/>
        <p:txBody>
          <a:bodyPr/>
          <a:lstStyle/>
          <a:p>
            <a:fld id="{579B2C07-A764-4E12-9B20-103347BD0BB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B13A7A8-CE3E-7AC5-C4AD-26C0DCAD908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0110" y="-96015"/>
            <a:ext cx="3550082" cy="1778511"/>
          </a:xfrm>
          <a:prstGeom prst="rect">
            <a:avLst/>
          </a:prstGeom>
        </p:spPr>
      </p:pic>
    </p:spTree>
    <p:extLst>
      <p:ext uri="{BB962C8B-B14F-4D97-AF65-F5344CB8AC3E}">
        <p14:creationId xmlns:p14="http://schemas.microsoft.com/office/powerpoint/2010/main" val="1559726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Content with Forest Header and Vertical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E34FB0C-547F-F6D9-7465-0834AA5D773B}"/>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A04879AE-00B5-65EF-E959-41965D6854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B8F0B7-9A27-5E64-8872-103F3F88A431}"/>
              </a:ext>
            </a:extLst>
          </p:cNvPr>
          <p:cNvSpPr>
            <a:spLocks noGrp="1"/>
          </p:cNvSpPr>
          <p:nvPr>
            <p:ph type="sldNum" sz="quarter" idx="12"/>
          </p:nvPr>
        </p:nvSpPr>
        <p:spPr/>
        <p:txBody>
          <a:bodyPr/>
          <a:lstStyle/>
          <a:p>
            <a:fld id="{579B2C07-A764-4E12-9B20-103347BD0BB5}" type="slidenum">
              <a:rPr lang="en-US" smtClean="0"/>
              <a:t>‹#›</a:t>
            </a:fld>
            <a:endParaRPr lang="en-US"/>
          </a:p>
        </p:txBody>
      </p:sp>
      <p:pic>
        <p:nvPicPr>
          <p:cNvPr id="6" name="Picture 5" descr="A picture containing sky, outdoor, day&#10;&#10;Description automatically generated">
            <a:extLst>
              <a:ext uri="{FF2B5EF4-FFF2-40B4-BE49-F238E27FC236}">
                <a16:creationId xmlns:a16="http://schemas.microsoft.com/office/drawing/2014/main" id="{65F6A540-EC87-42A0-BB4D-FE4F822C10BF}"/>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349" y="0"/>
            <a:ext cx="12192000" cy="1646236"/>
          </a:xfrm>
          <a:prstGeom prst="rect">
            <a:avLst/>
          </a:prstGeom>
        </p:spPr>
      </p:pic>
      <p:pic>
        <p:nvPicPr>
          <p:cNvPr id="8" name="Picture 7" descr="Logo&#10;&#10;Description automatically generated">
            <a:extLst>
              <a:ext uri="{FF2B5EF4-FFF2-40B4-BE49-F238E27FC236}">
                <a16:creationId xmlns:a16="http://schemas.microsoft.com/office/drawing/2014/main" id="{77194DC7-AE6A-DFD1-4F86-4090658C1BA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647425" y="-85344"/>
            <a:ext cx="1412750" cy="1658157"/>
          </a:xfrm>
          <a:prstGeom prst="rect">
            <a:avLst/>
          </a:prstGeom>
        </p:spPr>
      </p:pic>
    </p:spTree>
    <p:extLst>
      <p:ext uri="{BB962C8B-B14F-4D97-AF65-F5344CB8AC3E}">
        <p14:creationId xmlns:p14="http://schemas.microsoft.com/office/powerpoint/2010/main" val="726355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Content with Forest Header and White Vertical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178BF1C-491C-121A-F02F-93689A2EB566}"/>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74C86666-BF90-412B-7881-C3B5B07982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0F1D33-C9B8-93BF-1DC4-D8AFFBC5BB93}"/>
              </a:ext>
            </a:extLst>
          </p:cNvPr>
          <p:cNvSpPr>
            <a:spLocks noGrp="1"/>
          </p:cNvSpPr>
          <p:nvPr>
            <p:ph type="sldNum" sz="quarter" idx="12"/>
          </p:nvPr>
        </p:nvSpPr>
        <p:spPr/>
        <p:txBody>
          <a:bodyPr/>
          <a:lstStyle/>
          <a:p>
            <a:fld id="{579B2C07-A764-4E12-9B20-103347BD0BB5}" type="slidenum">
              <a:rPr lang="en-US" smtClean="0"/>
              <a:t>‹#›</a:t>
            </a:fld>
            <a:endParaRPr lang="en-US"/>
          </a:p>
        </p:txBody>
      </p:sp>
      <p:pic>
        <p:nvPicPr>
          <p:cNvPr id="6" name="Picture 5" descr="A picture containing sky, outdoor, day&#10;&#10;Description automatically generated">
            <a:extLst>
              <a:ext uri="{FF2B5EF4-FFF2-40B4-BE49-F238E27FC236}">
                <a16:creationId xmlns:a16="http://schemas.microsoft.com/office/drawing/2014/main" id="{AE4D0A7C-2333-334B-02B7-66C554E892DA}"/>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349" y="0"/>
            <a:ext cx="12192000" cy="1646236"/>
          </a:xfrm>
          <a:prstGeom prst="rect">
            <a:avLst/>
          </a:prstGeom>
        </p:spPr>
      </p:pic>
      <p:pic>
        <p:nvPicPr>
          <p:cNvPr id="8" name="Picture 7" descr="Logo, company name&#10;&#10;Description automatically generated">
            <a:extLst>
              <a:ext uri="{FF2B5EF4-FFF2-40B4-BE49-F238E27FC236}">
                <a16:creationId xmlns:a16="http://schemas.microsoft.com/office/drawing/2014/main" id="{77046F3A-7BAF-89E4-DEAD-22B15ABC1098}"/>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681714" y="-126400"/>
            <a:ext cx="1510286" cy="1772636"/>
          </a:xfrm>
          <a:prstGeom prst="rect">
            <a:avLst/>
          </a:prstGeom>
        </p:spPr>
      </p:pic>
    </p:spTree>
    <p:extLst>
      <p:ext uri="{BB962C8B-B14F-4D97-AF65-F5344CB8AC3E}">
        <p14:creationId xmlns:p14="http://schemas.microsoft.com/office/powerpoint/2010/main" val="1360735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Content with Black and White Vertical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B9808D-BB63-A6FD-5444-16C2E273FB54}"/>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1AC90DA2-FDA0-595B-CC59-DA8B7F138E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C47EE2-0FC6-5C2D-5808-6EA0FFEFDA9E}"/>
              </a:ext>
            </a:extLst>
          </p:cNvPr>
          <p:cNvSpPr>
            <a:spLocks noGrp="1"/>
          </p:cNvSpPr>
          <p:nvPr>
            <p:ph type="sldNum" sz="quarter" idx="12"/>
          </p:nvPr>
        </p:nvSpPr>
        <p:spPr/>
        <p:txBody>
          <a:bodyPr/>
          <a:lstStyle/>
          <a:p>
            <a:fld id="{579B2C07-A764-4E12-9B20-103347BD0BB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8F7D8C7C-03BD-00BB-FB56-BB92181ACB4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15064" y="-54867"/>
            <a:ext cx="1431799" cy="1680515"/>
          </a:xfrm>
          <a:prstGeom prst="rect">
            <a:avLst/>
          </a:prstGeom>
        </p:spPr>
      </p:pic>
    </p:spTree>
    <p:extLst>
      <p:ext uri="{BB962C8B-B14F-4D97-AF65-F5344CB8AC3E}">
        <p14:creationId xmlns:p14="http://schemas.microsoft.com/office/powerpoint/2010/main" val="3847774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Content with Vertical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6705AA-32CA-CB1E-D173-6AB9931145E9}"/>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192BB07E-A11F-3E5A-F1D9-5A05291356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2AAE9-2CD3-30C4-E4C2-89613E8098CE}"/>
              </a:ext>
            </a:extLst>
          </p:cNvPr>
          <p:cNvSpPr>
            <a:spLocks noGrp="1"/>
          </p:cNvSpPr>
          <p:nvPr>
            <p:ph type="sldNum" sz="quarter" idx="12"/>
          </p:nvPr>
        </p:nvSpPr>
        <p:spPr/>
        <p:txBody>
          <a:bodyPr/>
          <a:lstStyle/>
          <a:p>
            <a:fld id="{579B2C07-A764-4E12-9B20-103347BD0BB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BEAEEED-AF2C-B7B0-E903-1C6BA43B970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73155"/>
            <a:ext cx="1353461" cy="1591059"/>
          </a:xfrm>
          <a:prstGeom prst="rect">
            <a:avLst/>
          </a:prstGeom>
        </p:spPr>
      </p:pic>
    </p:spTree>
    <p:extLst>
      <p:ext uri="{BB962C8B-B14F-4D97-AF65-F5344CB8AC3E}">
        <p14:creationId xmlns:p14="http://schemas.microsoft.com/office/powerpoint/2010/main" val="13925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65392" y="1864086"/>
            <a:ext cx="4666488" cy="4351338"/>
          </a:xfrm>
        </p:spPr>
        <p:txBody>
          <a:bodyPr/>
          <a:lstStyle>
            <a:lvl1pPr>
              <a:defRPr/>
            </a:lvl1pPr>
          </a:lstStyle>
          <a:p>
            <a:pPr lvl="0"/>
            <a:r>
              <a:rPr lang="en-US" dirty="0"/>
              <a:t>Topic one</a:t>
            </a:r>
          </a:p>
          <a:p>
            <a:pPr lvl="0"/>
            <a:r>
              <a:rPr lang="en-US" dirty="0"/>
              <a:t>Topic two</a:t>
            </a:r>
          </a:p>
          <a:p>
            <a:pPr lvl="0"/>
            <a:r>
              <a:rPr lang="en-US" dirty="0"/>
              <a:t>Topic three</a:t>
            </a:r>
          </a:p>
          <a:p>
            <a:pPr lvl="0"/>
            <a:r>
              <a:rPr lang="en-US" dirty="0"/>
              <a:t>Topic four</a:t>
            </a:r>
          </a:p>
          <a:p>
            <a:pPr lvl="0"/>
            <a:r>
              <a:rPr lang="en-US" dirty="0"/>
              <a:t>Topic five</a:t>
            </a:r>
          </a:p>
        </p:txBody>
      </p:sp>
      <p:sp>
        <p:nvSpPr>
          <p:cNvPr id="4" name="Date Placeholder 3"/>
          <p:cNvSpPr>
            <a:spLocks noGrp="1"/>
          </p:cNvSpPr>
          <p:nvPr>
            <p:ph type="dt" sz="half" idx="10"/>
          </p:nvPr>
        </p:nvSpPr>
        <p:spPr/>
        <p:txBody>
          <a:bodyPr/>
          <a:lstStyle/>
          <a:p>
            <a:fld id="{02F143AD-3C60-4BC4-9560-AE68E93BA23C}"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B2C07-A764-4E12-9B20-103347BD0BB5}" type="slidenum">
              <a:rPr lang="en-US" smtClean="0"/>
              <a:t>‹#›</a:t>
            </a:fld>
            <a:endParaRPr lang="en-US"/>
          </a:p>
        </p:txBody>
      </p:sp>
      <p:pic>
        <p:nvPicPr>
          <p:cNvPr id="13" name="Picture 12" descr="A picture containing sky, outdoor, day&#10;&#10;Description automatically generated">
            <a:extLst>
              <a:ext uri="{FF2B5EF4-FFF2-40B4-BE49-F238E27FC236}">
                <a16:creationId xmlns:a16="http://schemas.microsoft.com/office/drawing/2014/main" id="{D88D9B95-D862-41AF-04B1-1EC4A75F1D2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646236"/>
          </a:xfrm>
          <a:prstGeom prst="rect">
            <a:avLst/>
          </a:prstGeom>
        </p:spPr>
      </p:pic>
      <p:sp>
        <p:nvSpPr>
          <p:cNvPr id="14" name="TextBox 13">
            <a:extLst>
              <a:ext uri="{FF2B5EF4-FFF2-40B4-BE49-F238E27FC236}">
                <a16:creationId xmlns:a16="http://schemas.microsoft.com/office/drawing/2014/main" id="{76AFE975-BEB6-6E0B-27E8-0360AA0174B6}"/>
              </a:ext>
            </a:extLst>
          </p:cNvPr>
          <p:cNvSpPr txBox="1"/>
          <p:nvPr userDrawn="1"/>
        </p:nvSpPr>
        <p:spPr>
          <a:xfrm>
            <a:off x="2462784" y="3167390"/>
            <a:ext cx="4666488" cy="523220"/>
          </a:xfrm>
          <a:prstGeom prst="rect">
            <a:avLst/>
          </a:prstGeom>
          <a:noFill/>
        </p:spPr>
        <p:txBody>
          <a:bodyPr wrap="square" rtlCol="0">
            <a:spAutoFit/>
          </a:bodyPr>
          <a:lstStyle/>
          <a:p>
            <a:r>
              <a:rPr lang="en-CA" sz="2800" b="1" dirty="0"/>
              <a:t>AGENDA</a:t>
            </a:r>
            <a:endParaRPr lang="en-US" sz="2800" b="1" dirty="0"/>
          </a:p>
        </p:txBody>
      </p:sp>
      <p:pic>
        <p:nvPicPr>
          <p:cNvPr id="8" name="Picture 7" descr="Logo, company name&#10;&#10;Description automatically generated">
            <a:extLst>
              <a:ext uri="{FF2B5EF4-FFF2-40B4-BE49-F238E27FC236}">
                <a16:creationId xmlns:a16="http://schemas.microsoft.com/office/drawing/2014/main" id="{6C5B5ED3-3887-6C27-195D-56E34E4C3DF8}"/>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256769" y="0"/>
            <a:ext cx="2935231" cy="1470484"/>
          </a:xfrm>
          <a:prstGeom prst="rect">
            <a:avLst/>
          </a:prstGeom>
        </p:spPr>
      </p:pic>
    </p:spTree>
    <p:extLst>
      <p:ext uri="{BB962C8B-B14F-4D97-AF65-F5344CB8AC3E}">
        <p14:creationId xmlns:p14="http://schemas.microsoft.com/office/powerpoint/2010/main" val="80975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44130"/>
            <a:ext cx="10515600" cy="953645"/>
          </a:xfrm>
        </p:spPr>
        <p:txBody>
          <a:bodyPr anchor="b"/>
          <a:lstStyle>
            <a:lvl1pPr>
              <a:defRPr sz="6000"/>
            </a:lvl1pPr>
          </a:lstStyle>
          <a:p>
            <a:r>
              <a:rPr lang="en-US" dirty="0"/>
              <a:t>Introduction</a:t>
            </a:r>
          </a:p>
        </p:txBody>
      </p:sp>
      <p:sp>
        <p:nvSpPr>
          <p:cNvPr id="3" name="Text Placeholder 2"/>
          <p:cNvSpPr>
            <a:spLocks noGrp="1"/>
          </p:cNvSpPr>
          <p:nvPr>
            <p:ph type="body" idx="1"/>
          </p:nvPr>
        </p:nvSpPr>
        <p:spPr>
          <a:xfrm>
            <a:off x="831851" y="2995669"/>
            <a:ext cx="10515600" cy="30939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2F143AD-3C60-4BC4-9560-AE68E93BA23C}"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B2C07-A764-4E12-9B20-103347BD0BB5}" type="slidenum">
              <a:rPr lang="en-US" smtClean="0"/>
              <a:t>‹#›</a:t>
            </a:fld>
            <a:endParaRPr lang="en-US"/>
          </a:p>
        </p:txBody>
      </p:sp>
      <p:pic>
        <p:nvPicPr>
          <p:cNvPr id="7" name="Picture 6" descr="A picture containing sky, outdoor, day&#10;&#10;Description automatically generated">
            <a:extLst>
              <a:ext uri="{FF2B5EF4-FFF2-40B4-BE49-F238E27FC236}">
                <a16:creationId xmlns:a16="http://schemas.microsoft.com/office/drawing/2014/main" id="{29CF1169-42D2-9CE4-1F05-D61CEBA03D48}"/>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349" y="0"/>
            <a:ext cx="12192000" cy="1646236"/>
          </a:xfrm>
          <a:prstGeom prst="rect">
            <a:avLst/>
          </a:prstGeom>
        </p:spPr>
      </p:pic>
      <p:pic>
        <p:nvPicPr>
          <p:cNvPr id="10" name="Picture 9" descr="Logo, company name&#10;&#10;Description automatically generated">
            <a:extLst>
              <a:ext uri="{FF2B5EF4-FFF2-40B4-BE49-F238E27FC236}">
                <a16:creationId xmlns:a16="http://schemas.microsoft.com/office/drawing/2014/main" id="{B961DDBF-4503-6953-C962-326DBD24D0D3}"/>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256769" y="0"/>
            <a:ext cx="2935231" cy="1470484"/>
          </a:xfrm>
          <a:prstGeom prst="rect">
            <a:avLst/>
          </a:prstGeom>
        </p:spPr>
      </p:pic>
    </p:spTree>
    <p:extLst>
      <p:ext uri="{BB962C8B-B14F-4D97-AF65-F5344CB8AC3E}">
        <p14:creationId xmlns:p14="http://schemas.microsoft.com/office/powerpoint/2010/main" val="36945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Content with Forest Header and No 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2F143AD-3C60-4BC4-9560-AE68E93BA23C}"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9B2C07-A764-4E12-9B20-103347BD0BB5}" type="slidenum">
              <a:rPr lang="en-US" smtClean="0"/>
              <a:t>‹#›</a:t>
            </a:fld>
            <a:endParaRPr lang="en-US"/>
          </a:p>
        </p:txBody>
      </p:sp>
      <p:pic>
        <p:nvPicPr>
          <p:cNvPr id="8" name="Picture 7" descr="A picture containing sky, outdoor, day&#10;&#10;Description automatically generated">
            <a:extLst>
              <a:ext uri="{FF2B5EF4-FFF2-40B4-BE49-F238E27FC236}">
                <a16:creationId xmlns:a16="http://schemas.microsoft.com/office/drawing/2014/main" id="{6656BC4F-95FC-A473-E7B4-7891A82F4607}"/>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349" y="0"/>
            <a:ext cx="12192000" cy="1646236"/>
          </a:xfrm>
          <a:prstGeom prst="rect">
            <a:avLst/>
          </a:prstGeom>
        </p:spPr>
      </p:pic>
    </p:spTree>
    <p:extLst>
      <p:ext uri="{BB962C8B-B14F-4D97-AF65-F5344CB8AC3E}">
        <p14:creationId xmlns:p14="http://schemas.microsoft.com/office/powerpoint/2010/main" val="90817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Content with Forest Header with log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2F143AD-3C60-4BC4-9560-AE68E93BA23C}" type="datetimeFigureOut">
              <a:rPr lang="en-US" smtClean="0"/>
              <a:t>2/18/2026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9B2C07-A764-4E12-9B20-103347BD0BB5}" type="slidenum">
              <a:rPr lang="en-US" smtClean="0"/>
              <a:t>‹#›</a:t>
            </a:fld>
            <a:endParaRPr lang="en-US"/>
          </a:p>
        </p:txBody>
      </p:sp>
      <p:pic>
        <p:nvPicPr>
          <p:cNvPr id="10" name="Picture 9" descr="A picture containing sky, outdoor, day&#10;&#10;Description automatically generated">
            <a:extLst>
              <a:ext uri="{FF2B5EF4-FFF2-40B4-BE49-F238E27FC236}">
                <a16:creationId xmlns:a16="http://schemas.microsoft.com/office/drawing/2014/main" id="{1340167D-43B0-3085-3314-FBC5ADB15A6B}"/>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349" y="0"/>
            <a:ext cx="12192000" cy="1646236"/>
          </a:xfrm>
          <a:prstGeom prst="rect">
            <a:avLst/>
          </a:prstGeom>
        </p:spPr>
      </p:pic>
      <p:pic>
        <p:nvPicPr>
          <p:cNvPr id="2" name="Picture 1" descr="Logo, company name&#10;&#10;Description automatically generated">
            <a:extLst>
              <a:ext uri="{FF2B5EF4-FFF2-40B4-BE49-F238E27FC236}">
                <a16:creationId xmlns:a16="http://schemas.microsoft.com/office/drawing/2014/main" id="{AE7EBB23-E480-AF2A-8DC2-1C36D01AE03A}"/>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256769" y="0"/>
            <a:ext cx="2935231" cy="1470484"/>
          </a:xfrm>
          <a:prstGeom prst="rect">
            <a:avLst/>
          </a:prstGeom>
        </p:spPr>
      </p:pic>
    </p:spTree>
    <p:extLst>
      <p:ext uri="{BB962C8B-B14F-4D97-AF65-F5344CB8AC3E}">
        <p14:creationId xmlns:p14="http://schemas.microsoft.com/office/powerpoint/2010/main" val="115255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age with Logo on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6C9FEA2-5A25-EC90-A094-8B67760E0B7A}"/>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83BF3AD3-FEDF-2369-865C-BD27696B27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37E2EA-6F20-8AE8-CDFC-768637FD9D7E}"/>
              </a:ext>
            </a:extLst>
          </p:cNvPr>
          <p:cNvSpPr>
            <a:spLocks noGrp="1"/>
          </p:cNvSpPr>
          <p:nvPr>
            <p:ph type="sldNum" sz="quarter" idx="12"/>
          </p:nvPr>
        </p:nvSpPr>
        <p:spPr/>
        <p:txBody>
          <a:bodyPr/>
          <a:lstStyle/>
          <a:p>
            <a:fld id="{579B2C07-A764-4E12-9B20-103347BD0BB5}" type="slidenum">
              <a:rPr lang="en-US" smtClean="0"/>
              <a:t>‹#›</a:t>
            </a:fld>
            <a:endParaRPr lang="en-US"/>
          </a:p>
        </p:txBody>
      </p:sp>
      <p:pic>
        <p:nvPicPr>
          <p:cNvPr id="2" name="Picture 1" descr="Logo, company name&#10;&#10;Description automatically generated">
            <a:extLst>
              <a:ext uri="{FF2B5EF4-FFF2-40B4-BE49-F238E27FC236}">
                <a16:creationId xmlns:a16="http://schemas.microsoft.com/office/drawing/2014/main" id="{B27A00F7-D497-FDBF-9146-5A1461B0C2D2}"/>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9085450" y="-203823"/>
            <a:ext cx="3242045" cy="1624191"/>
          </a:xfrm>
          <a:prstGeom prst="rect">
            <a:avLst/>
          </a:prstGeom>
        </p:spPr>
      </p:pic>
    </p:spTree>
    <p:extLst>
      <p:ext uri="{BB962C8B-B14F-4D97-AF65-F5344CB8AC3E}">
        <p14:creationId xmlns:p14="http://schemas.microsoft.com/office/powerpoint/2010/main" val="2276550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Content with Logo on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17550B0-A774-589A-3D76-3DEA5A329B73}"/>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05E53D4D-DB3D-55A7-621C-76D382AA64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B52CF1-33AA-B8E3-1389-9276F4D2361E}"/>
              </a:ext>
            </a:extLst>
          </p:cNvPr>
          <p:cNvSpPr>
            <a:spLocks noGrp="1"/>
          </p:cNvSpPr>
          <p:nvPr>
            <p:ph type="sldNum" sz="quarter" idx="12"/>
          </p:nvPr>
        </p:nvSpPr>
        <p:spPr/>
        <p:txBody>
          <a:bodyPr/>
          <a:lstStyle/>
          <a:p>
            <a:fld id="{579B2C07-A764-4E12-9B20-103347BD0BB5}" type="slidenum">
              <a:rPr lang="en-US" smtClean="0"/>
              <a:t>‹#›</a:t>
            </a:fld>
            <a:endParaRPr lang="en-US"/>
          </a:p>
        </p:txBody>
      </p:sp>
      <p:pic>
        <p:nvPicPr>
          <p:cNvPr id="2" name="Picture 1" descr="Logo, company name&#10;&#10;Description automatically generated">
            <a:extLst>
              <a:ext uri="{FF2B5EF4-FFF2-40B4-BE49-F238E27FC236}">
                <a16:creationId xmlns:a16="http://schemas.microsoft.com/office/drawing/2014/main" id="{C84353DE-E4BE-54A3-EBB8-A6D64EF1EEA4}"/>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2631" y="-130671"/>
            <a:ext cx="2912512" cy="1459103"/>
          </a:xfrm>
          <a:prstGeom prst="rect">
            <a:avLst/>
          </a:prstGeom>
        </p:spPr>
      </p:pic>
    </p:spTree>
    <p:extLst>
      <p:ext uri="{BB962C8B-B14F-4D97-AF65-F5344CB8AC3E}">
        <p14:creationId xmlns:p14="http://schemas.microsoft.com/office/powerpoint/2010/main" val="369479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ntent without Header without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EF49B60-8FD3-3EAC-98C0-7C61590B0818}"/>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AB818114-18E8-8195-87BA-4DB3CF52B2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591CA3-0169-9B26-90F1-2B9783337B07}"/>
              </a:ext>
            </a:extLst>
          </p:cNvPr>
          <p:cNvSpPr>
            <a:spLocks noGrp="1"/>
          </p:cNvSpPr>
          <p:nvPr>
            <p:ph type="sldNum" sz="quarter" idx="12"/>
          </p:nvPr>
        </p:nvSpPr>
        <p:spPr/>
        <p:txBody>
          <a:bodyPr/>
          <a:lstStyle/>
          <a:p>
            <a:fld id="{579B2C07-A764-4E12-9B20-103347BD0BB5}" type="slidenum">
              <a:rPr lang="en-US" smtClean="0"/>
              <a:t>‹#›</a:t>
            </a:fld>
            <a:endParaRPr lang="en-US"/>
          </a:p>
        </p:txBody>
      </p:sp>
    </p:spTree>
    <p:extLst>
      <p:ext uri="{BB962C8B-B14F-4D97-AF65-F5344CB8AC3E}">
        <p14:creationId xmlns:p14="http://schemas.microsoft.com/office/powerpoint/2010/main" val="244106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content with Forest Header and White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7A9748-B470-D0D3-2E41-BAC434CD16AE}"/>
              </a:ext>
            </a:extLst>
          </p:cNvPr>
          <p:cNvSpPr>
            <a:spLocks noGrp="1"/>
          </p:cNvSpPr>
          <p:nvPr>
            <p:ph type="dt" sz="half" idx="10"/>
          </p:nvPr>
        </p:nvSpPr>
        <p:spPr/>
        <p:txBody>
          <a:bodyPr/>
          <a:lstStyle/>
          <a:p>
            <a:fld id="{02F143AD-3C60-4BC4-9560-AE68E93BA23C}" type="datetimeFigureOut">
              <a:rPr lang="en-US" smtClean="0"/>
              <a:t>2/18/2026</a:t>
            </a:fld>
            <a:endParaRPr lang="en-US"/>
          </a:p>
        </p:txBody>
      </p:sp>
      <p:sp>
        <p:nvSpPr>
          <p:cNvPr id="4" name="Footer Placeholder 3">
            <a:extLst>
              <a:ext uri="{FF2B5EF4-FFF2-40B4-BE49-F238E27FC236}">
                <a16:creationId xmlns:a16="http://schemas.microsoft.com/office/drawing/2014/main" id="{260F7F8A-522D-8137-D17A-1D20F5FD6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17350B-5A76-4BC3-3BAD-8740D8972797}"/>
              </a:ext>
            </a:extLst>
          </p:cNvPr>
          <p:cNvSpPr>
            <a:spLocks noGrp="1"/>
          </p:cNvSpPr>
          <p:nvPr>
            <p:ph type="sldNum" sz="quarter" idx="12"/>
          </p:nvPr>
        </p:nvSpPr>
        <p:spPr/>
        <p:txBody>
          <a:bodyPr/>
          <a:lstStyle/>
          <a:p>
            <a:fld id="{579B2C07-A764-4E12-9B20-103347BD0BB5}" type="slidenum">
              <a:rPr lang="en-US" smtClean="0"/>
              <a:t>‹#›</a:t>
            </a:fld>
            <a:endParaRPr lang="en-US"/>
          </a:p>
        </p:txBody>
      </p:sp>
      <p:pic>
        <p:nvPicPr>
          <p:cNvPr id="6" name="Picture 5" descr="A picture containing sky, outdoor, day&#10;&#10;Description automatically generated">
            <a:extLst>
              <a:ext uri="{FF2B5EF4-FFF2-40B4-BE49-F238E27FC236}">
                <a16:creationId xmlns:a16="http://schemas.microsoft.com/office/drawing/2014/main" id="{63626499-F194-87A5-0E98-F70B0931B0E4}"/>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349" y="0"/>
            <a:ext cx="12192000" cy="1646236"/>
          </a:xfrm>
          <a:prstGeom prst="rect">
            <a:avLst/>
          </a:prstGeom>
        </p:spPr>
      </p:pic>
      <p:pic>
        <p:nvPicPr>
          <p:cNvPr id="8" name="Picture 7" descr="Logo, company name&#10;&#10;Description automatically generated">
            <a:extLst>
              <a:ext uri="{FF2B5EF4-FFF2-40B4-BE49-F238E27FC236}">
                <a16:creationId xmlns:a16="http://schemas.microsoft.com/office/drawing/2014/main" id="{800A39DC-4D8F-A6CC-42CE-9DC774350DA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8750809" y="-70929"/>
            <a:ext cx="3569208" cy="1788093"/>
          </a:xfrm>
          <a:prstGeom prst="rect">
            <a:avLst/>
          </a:prstGeom>
        </p:spPr>
      </p:pic>
    </p:spTree>
    <p:extLst>
      <p:ext uri="{BB962C8B-B14F-4D97-AF65-F5344CB8AC3E}">
        <p14:creationId xmlns:p14="http://schemas.microsoft.com/office/powerpoint/2010/main" val="191553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143AD-3C60-4BC4-9560-AE68E93BA23C}" type="datetimeFigureOut">
              <a:rPr lang="en-US" smtClean="0"/>
              <a:t>2/18/2026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9B2C07-A764-4E12-9B20-103347BD0BB5}" type="slidenum">
              <a:rPr lang="en-US" smtClean="0"/>
              <a:t>‹#›</a:t>
            </a:fld>
            <a:endParaRPr lang="en-US"/>
          </a:p>
        </p:txBody>
      </p:sp>
    </p:spTree>
    <p:extLst>
      <p:ext uri="{BB962C8B-B14F-4D97-AF65-F5344CB8AC3E}">
        <p14:creationId xmlns:p14="http://schemas.microsoft.com/office/powerpoint/2010/main" val="1492894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0CF2-B990-E257-A35F-C3B67B506562}"/>
              </a:ext>
            </a:extLst>
          </p:cNvPr>
          <p:cNvSpPr>
            <a:spLocks noGrp="1"/>
          </p:cNvSpPr>
          <p:nvPr>
            <p:ph type="ctrTitle"/>
          </p:nvPr>
        </p:nvSpPr>
        <p:spPr>
          <a:xfrm>
            <a:off x="161759" y="1485635"/>
            <a:ext cx="11868477" cy="3048564"/>
          </a:xfrm>
          <a:solidFill>
            <a:srgbClr val="255054"/>
          </a:solidFill>
        </p:spPr>
        <p:txBody>
          <a:bodyPr/>
          <a:lstStyle/>
          <a:p>
            <a:r>
              <a:rPr lang="en-US" dirty="0">
                <a:solidFill>
                  <a:schemeClr val="accent3">
                    <a:lumMod val="40000"/>
                    <a:lumOff val="60000"/>
                  </a:schemeClr>
                </a:solidFill>
              </a:rPr>
              <a:t>Stand-Scale Forest Models in B.C.:</a:t>
            </a:r>
            <a:br>
              <a:rPr lang="en-US" dirty="0">
                <a:solidFill>
                  <a:schemeClr val="accent3">
                    <a:lumMod val="40000"/>
                    <a:lumOff val="60000"/>
                  </a:schemeClr>
                </a:solidFill>
              </a:rPr>
            </a:br>
            <a:r>
              <a:rPr lang="en-US" dirty="0">
                <a:solidFill>
                  <a:schemeClr val="accent3">
                    <a:lumMod val="40000"/>
                    <a:lumOff val="60000"/>
                  </a:schemeClr>
                </a:solidFill>
              </a:rPr>
              <a:t>Which one works for you?</a:t>
            </a:r>
            <a:br>
              <a:rPr lang="en-US" dirty="0">
                <a:solidFill>
                  <a:schemeClr val="accent3">
                    <a:lumMod val="40000"/>
                    <a:lumOff val="60000"/>
                  </a:schemeClr>
                </a:solidFill>
              </a:rPr>
            </a:br>
            <a:endParaRPr lang="en-US" sz="4000" dirty="0">
              <a:solidFill>
                <a:srgbClr val="C00000"/>
              </a:solidFill>
            </a:endParaRPr>
          </a:p>
        </p:txBody>
      </p:sp>
      <p:sp>
        <p:nvSpPr>
          <p:cNvPr id="5" name="Subtitle 4">
            <a:extLst>
              <a:ext uri="{FF2B5EF4-FFF2-40B4-BE49-F238E27FC236}">
                <a16:creationId xmlns:a16="http://schemas.microsoft.com/office/drawing/2014/main" id="{C4CB1A99-3002-2D77-6BFC-739C583A12B7}"/>
              </a:ext>
            </a:extLst>
          </p:cNvPr>
          <p:cNvSpPr>
            <a:spLocks noGrp="1"/>
          </p:cNvSpPr>
          <p:nvPr>
            <p:ph type="subTitle" idx="1"/>
          </p:nvPr>
        </p:nvSpPr>
        <p:spPr>
          <a:xfrm>
            <a:off x="3882461" y="4899400"/>
            <a:ext cx="4427072" cy="1168642"/>
          </a:xfrm>
        </p:spPr>
        <p:txBody>
          <a:bodyPr/>
          <a:lstStyle/>
          <a:p>
            <a:r>
              <a:rPr lang="en-CA" sz="3200" dirty="0"/>
              <a:t>Erin Hall </a:t>
            </a:r>
            <a:r>
              <a:rPr lang="en-CA" dirty="0"/>
              <a:t>RPF, MSc</a:t>
            </a:r>
          </a:p>
          <a:p>
            <a:r>
              <a:rPr lang="en-CA" dirty="0"/>
              <a:t>Northern Silviculture Committee Winter Workshop 2026</a:t>
            </a:r>
          </a:p>
          <a:p>
            <a:r>
              <a:rPr lang="en-CA" dirty="0"/>
              <a:t>Feb 18, 2026</a:t>
            </a:r>
            <a:endParaRPr lang="en-US" dirty="0"/>
          </a:p>
        </p:txBody>
      </p:sp>
    </p:spTree>
    <p:extLst>
      <p:ext uri="{BB962C8B-B14F-4D97-AF65-F5344CB8AC3E}">
        <p14:creationId xmlns:p14="http://schemas.microsoft.com/office/powerpoint/2010/main" val="2701957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F3F7E-6298-C141-B92A-4C8DB50305BF}"/>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A81B6EDB-9B2F-4FD6-DB10-FAC6A25F3AFA}"/>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Limitations of Models</a:t>
            </a:r>
            <a:endParaRPr lang="en-US" b="1" dirty="0"/>
          </a:p>
        </p:txBody>
      </p:sp>
      <p:sp>
        <p:nvSpPr>
          <p:cNvPr id="3" name="Text Placeholder 3">
            <a:extLst>
              <a:ext uri="{FF2B5EF4-FFF2-40B4-BE49-F238E27FC236}">
                <a16:creationId xmlns:a16="http://schemas.microsoft.com/office/drawing/2014/main" id="{6E32F1F2-14F4-9AD7-D4CB-7B87AE2F51BE}"/>
              </a:ext>
            </a:extLst>
          </p:cNvPr>
          <p:cNvSpPr txBox="1">
            <a:spLocks/>
          </p:cNvSpPr>
          <p:nvPr/>
        </p:nvSpPr>
        <p:spPr>
          <a:xfrm>
            <a:off x="831851" y="2995669"/>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255054"/>
              </a:buClr>
              <a:buFont typeface="Calibri" panose="020F0502020204030204" pitchFamily="34" charset="0"/>
              <a:buChar char="•"/>
            </a:pPr>
            <a:r>
              <a:rPr lang="en-US" dirty="0"/>
              <a:t>Simplified representation of complex systems</a:t>
            </a:r>
          </a:p>
          <a:p>
            <a:pPr lvl="0">
              <a:buClr>
                <a:srgbClr val="255054"/>
              </a:buClr>
              <a:buFont typeface="Calibri" panose="020F0502020204030204" pitchFamily="34" charset="0"/>
              <a:buChar char="•"/>
            </a:pPr>
            <a:r>
              <a:rPr lang="en-US" dirty="0"/>
              <a:t>Quality of outputs reflect the quality and resolution of input data</a:t>
            </a:r>
          </a:p>
          <a:p>
            <a:pPr lvl="0">
              <a:buClr>
                <a:srgbClr val="255054"/>
              </a:buClr>
              <a:buFont typeface="Calibri" panose="020F0502020204030204" pitchFamily="34" charset="0"/>
              <a:buChar char="•"/>
            </a:pPr>
            <a:r>
              <a:rPr lang="en-US" dirty="0"/>
              <a:t>Need users familiar with the ecosystem and the model</a:t>
            </a:r>
          </a:p>
          <a:p>
            <a:pPr lvl="1">
              <a:buClr>
                <a:srgbClr val="255054"/>
              </a:buClr>
              <a:buFont typeface="Calibri" panose="020F0502020204030204" pitchFamily="34" charset="0"/>
              <a:buChar char="•"/>
            </a:pPr>
            <a:r>
              <a:rPr lang="en-US" dirty="0"/>
              <a:t>Effectively interpret results</a:t>
            </a:r>
          </a:p>
          <a:p>
            <a:pPr lvl="0">
              <a:buClr>
                <a:srgbClr val="255054"/>
              </a:buClr>
              <a:buFont typeface="Calibri" panose="020F0502020204030204" pitchFamily="34" charset="0"/>
              <a:buChar char="•"/>
            </a:pPr>
            <a:r>
              <a:rPr lang="en-US" dirty="0"/>
              <a:t>Involve trade‑offs between complexity and usability</a:t>
            </a:r>
          </a:p>
          <a:p>
            <a:pPr>
              <a:buClr>
                <a:srgbClr val="255054"/>
              </a:buClr>
              <a:buFont typeface="Calibri" panose="020F0502020204030204" pitchFamily="34" charset="0"/>
              <a:buChar char="•"/>
            </a:pPr>
            <a:r>
              <a:rPr lang="en-US" dirty="0"/>
              <a:t>Require transparency in assumptions, data sources, and validation</a:t>
            </a:r>
          </a:p>
        </p:txBody>
      </p:sp>
    </p:spTree>
    <p:extLst>
      <p:ext uri="{BB962C8B-B14F-4D97-AF65-F5344CB8AC3E}">
        <p14:creationId xmlns:p14="http://schemas.microsoft.com/office/powerpoint/2010/main" val="2916635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B284-B05B-BA12-A9B6-4E9C72FB570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E345608-9FD0-DAAD-4072-97E438C092EB}"/>
              </a:ext>
            </a:extLst>
          </p:cNvPr>
          <p:cNvSpPr txBox="1">
            <a:spLocks/>
          </p:cNvSpPr>
          <p:nvPr/>
        </p:nvSpPr>
        <p:spPr>
          <a:xfrm>
            <a:off x="527051" y="139573"/>
            <a:ext cx="5251449" cy="736728"/>
          </a:xfrm>
          <a:prstGeom prst="rect">
            <a:avLst/>
          </a:prstGeom>
          <a:solidFill>
            <a:srgbClr val="C4E9F6"/>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Stand‑Scale Models</a:t>
            </a:r>
            <a:endParaRPr lang="en-US" dirty="0"/>
          </a:p>
        </p:txBody>
      </p:sp>
      <p:sp>
        <p:nvSpPr>
          <p:cNvPr id="3" name="Text Placeholder 3">
            <a:extLst>
              <a:ext uri="{FF2B5EF4-FFF2-40B4-BE49-F238E27FC236}">
                <a16:creationId xmlns:a16="http://schemas.microsoft.com/office/drawing/2014/main" id="{7F2B9E1C-B741-4961-C538-3598DDCA716D}"/>
              </a:ext>
            </a:extLst>
          </p:cNvPr>
          <p:cNvSpPr txBox="1">
            <a:spLocks/>
          </p:cNvSpPr>
          <p:nvPr/>
        </p:nvSpPr>
        <p:spPr>
          <a:xfrm>
            <a:off x="527051" y="1720663"/>
            <a:ext cx="6438899" cy="4540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Inputs:</a:t>
            </a:r>
          </a:p>
          <a:p>
            <a:pPr lvl="1">
              <a:buClr>
                <a:srgbClr val="255054"/>
              </a:buClr>
              <a:buFont typeface="Calibri" panose="020F0502020204030204" pitchFamily="34" charset="0"/>
              <a:buChar char="•"/>
            </a:pPr>
            <a:r>
              <a:rPr lang="en-US" dirty="0"/>
              <a:t>Tree composition – species, size, density</a:t>
            </a:r>
          </a:p>
          <a:p>
            <a:pPr lvl="1">
              <a:buClr>
                <a:srgbClr val="255054"/>
              </a:buClr>
              <a:buFont typeface="Calibri" panose="020F0502020204030204" pitchFamily="34" charset="0"/>
              <a:buChar char="•"/>
            </a:pPr>
            <a:r>
              <a:rPr lang="en-US" dirty="0"/>
              <a:t>Silviculture treatments and/or disturbance events</a:t>
            </a:r>
          </a:p>
          <a:p>
            <a:pPr lvl="0">
              <a:buClr>
                <a:srgbClr val="255054"/>
              </a:buClr>
            </a:pPr>
            <a:r>
              <a:rPr lang="en-US" dirty="0"/>
              <a:t>Model ecological processes: </a:t>
            </a:r>
          </a:p>
          <a:p>
            <a:pPr lvl="1">
              <a:buClr>
                <a:srgbClr val="255054"/>
              </a:buClr>
            </a:pPr>
            <a:r>
              <a:rPr lang="en-US" dirty="0"/>
              <a:t>Rates of tree growth, tree mortality, competition between trees</a:t>
            </a:r>
          </a:p>
          <a:p>
            <a:pPr>
              <a:buClr>
                <a:srgbClr val="255054"/>
              </a:buClr>
              <a:buFont typeface="Calibri" panose="020F0502020204030204" pitchFamily="34" charset="0"/>
              <a:buChar char="•"/>
            </a:pPr>
            <a:r>
              <a:rPr lang="en-US" dirty="0"/>
              <a:t>Outputs: </a:t>
            </a:r>
          </a:p>
          <a:p>
            <a:pPr lvl="1">
              <a:buClr>
                <a:srgbClr val="255054"/>
              </a:buClr>
              <a:buFont typeface="Calibri" panose="020F0502020204030204" pitchFamily="34" charset="0"/>
              <a:buChar char="•"/>
            </a:pPr>
            <a:r>
              <a:rPr lang="en-US" dirty="0"/>
              <a:t>Stand growth over time</a:t>
            </a:r>
          </a:p>
          <a:p>
            <a:pPr lvl="1">
              <a:buClr>
                <a:srgbClr val="255054"/>
              </a:buClr>
              <a:buFont typeface="Calibri" panose="020F0502020204030204" pitchFamily="34" charset="0"/>
              <a:buChar char="•"/>
            </a:pPr>
            <a:r>
              <a:rPr lang="en-US" dirty="0"/>
              <a:t>Change in species composition</a:t>
            </a:r>
          </a:p>
          <a:p>
            <a:pPr lvl="1">
              <a:buClr>
                <a:srgbClr val="255054"/>
              </a:buClr>
              <a:buFont typeface="Calibri" panose="020F0502020204030204" pitchFamily="34" charset="0"/>
              <a:buChar char="•"/>
            </a:pPr>
            <a:r>
              <a:rPr lang="en-US" dirty="0"/>
              <a:t>Growth and yield tables</a:t>
            </a:r>
          </a:p>
          <a:p>
            <a:pPr marL="457200" lvl="1" indent="0">
              <a:buClr>
                <a:srgbClr val="255054"/>
              </a:buClr>
              <a:buNone/>
            </a:pPr>
            <a:endParaRPr lang="en-US" dirty="0"/>
          </a:p>
        </p:txBody>
      </p:sp>
      <p:pic>
        <p:nvPicPr>
          <p:cNvPr id="7" name="Picture 6">
            <a:extLst>
              <a:ext uri="{FF2B5EF4-FFF2-40B4-BE49-F238E27FC236}">
                <a16:creationId xmlns:a16="http://schemas.microsoft.com/office/drawing/2014/main" id="{085DA49C-233D-5D1B-432B-136FAF7C0456}"/>
              </a:ext>
            </a:extLst>
          </p:cNvPr>
          <p:cNvPicPr>
            <a:picLocks noChangeAspect="1"/>
          </p:cNvPicPr>
          <p:nvPr/>
        </p:nvPicPr>
        <p:blipFill>
          <a:blip r:embed="rId3"/>
          <a:stretch>
            <a:fillRect/>
          </a:stretch>
        </p:blipFill>
        <p:spPr>
          <a:xfrm>
            <a:off x="6571896" y="1720663"/>
            <a:ext cx="2896004" cy="2181529"/>
          </a:xfrm>
          <a:prstGeom prst="rect">
            <a:avLst/>
          </a:prstGeom>
        </p:spPr>
      </p:pic>
      <p:pic>
        <p:nvPicPr>
          <p:cNvPr id="9" name="Picture 8">
            <a:extLst>
              <a:ext uri="{FF2B5EF4-FFF2-40B4-BE49-F238E27FC236}">
                <a16:creationId xmlns:a16="http://schemas.microsoft.com/office/drawing/2014/main" id="{0ECA8863-BEDD-607A-8156-63D94688CFE8}"/>
              </a:ext>
            </a:extLst>
          </p:cNvPr>
          <p:cNvPicPr>
            <a:picLocks noChangeAspect="1"/>
          </p:cNvPicPr>
          <p:nvPr/>
        </p:nvPicPr>
        <p:blipFill>
          <a:blip r:embed="rId4"/>
          <a:stretch>
            <a:fillRect/>
          </a:stretch>
        </p:blipFill>
        <p:spPr>
          <a:xfrm rot="2669704">
            <a:off x="9132353" y="3559591"/>
            <a:ext cx="1219370" cy="981212"/>
          </a:xfrm>
          <a:prstGeom prst="rect">
            <a:avLst/>
          </a:prstGeom>
        </p:spPr>
      </p:pic>
      <p:pic>
        <p:nvPicPr>
          <p:cNvPr id="11" name="Picture 10">
            <a:extLst>
              <a:ext uri="{FF2B5EF4-FFF2-40B4-BE49-F238E27FC236}">
                <a16:creationId xmlns:a16="http://schemas.microsoft.com/office/drawing/2014/main" id="{3537B853-EF81-8970-AE97-960A4689D1A3}"/>
              </a:ext>
            </a:extLst>
          </p:cNvPr>
          <p:cNvPicPr>
            <a:picLocks noChangeAspect="1"/>
          </p:cNvPicPr>
          <p:nvPr/>
        </p:nvPicPr>
        <p:blipFill>
          <a:blip r:embed="rId5"/>
          <a:stretch>
            <a:fillRect/>
          </a:stretch>
        </p:blipFill>
        <p:spPr>
          <a:xfrm>
            <a:off x="8959471" y="4546341"/>
            <a:ext cx="2705478" cy="1886213"/>
          </a:xfrm>
          <a:prstGeom prst="rect">
            <a:avLst/>
          </a:prstGeom>
        </p:spPr>
      </p:pic>
    </p:spTree>
    <p:extLst>
      <p:ext uri="{BB962C8B-B14F-4D97-AF65-F5344CB8AC3E}">
        <p14:creationId xmlns:p14="http://schemas.microsoft.com/office/powerpoint/2010/main" val="113936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DE672-4F14-80C5-EE0B-1456B0EC79FF}"/>
              </a:ext>
            </a:extLst>
          </p:cNvPr>
          <p:cNvPicPr>
            <a:picLocks noChangeAspect="1"/>
          </p:cNvPicPr>
          <p:nvPr/>
        </p:nvPicPr>
        <p:blipFill>
          <a:blip r:embed="rId3"/>
          <a:srcRect t="10309"/>
          <a:stretch>
            <a:fillRect/>
          </a:stretch>
        </p:blipFill>
        <p:spPr>
          <a:xfrm>
            <a:off x="215965" y="1130968"/>
            <a:ext cx="11463388" cy="3687739"/>
          </a:xfrm>
          <a:prstGeom prst="rect">
            <a:avLst/>
          </a:prstGeom>
        </p:spPr>
      </p:pic>
    </p:spTree>
    <p:extLst>
      <p:ext uri="{BB962C8B-B14F-4D97-AF65-F5344CB8AC3E}">
        <p14:creationId xmlns:p14="http://schemas.microsoft.com/office/powerpoint/2010/main" val="578240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2B0F0-C076-5B44-6164-499D1F6AA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EF7A2-0BF4-E8DB-BE24-F8CD36C86AF0}"/>
              </a:ext>
            </a:extLst>
          </p:cNvPr>
          <p:cNvSpPr>
            <a:spLocks noGrp="1"/>
          </p:cNvSpPr>
          <p:nvPr>
            <p:ph type="ctrTitle"/>
          </p:nvPr>
        </p:nvSpPr>
        <p:spPr>
          <a:xfrm>
            <a:off x="2898447" y="2634412"/>
            <a:ext cx="6099505" cy="2623388"/>
          </a:xfrm>
        </p:spPr>
        <p:txBody>
          <a:bodyPr>
            <a:noAutofit/>
          </a:bodyPr>
          <a:lstStyle/>
          <a:p>
            <a:br>
              <a:rPr lang="en-CA" sz="12000" dirty="0">
                <a:solidFill>
                  <a:schemeClr val="accent2"/>
                </a:solidFill>
                <a:latin typeface="Aparajita" panose="02020603050405020304" pitchFamily="18" charset="0"/>
                <a:cs typeface="Aparajita" panose="02020603050405020304" pitchFamily="18" charset="0"/>
              </a:rPr>
            </a:br>
            <a:r>
              <a:rPr lang="en-CA" sz="12000" b="1" dirty="0">
                <a:solidFill>
                  <a:schemeClr val="accent2"/>
                </a:solidFill>
                <a:latin typeface="Aparajita" panose="02020603050405020304" pitchFamily="18" charset="0"/>
                <a:cs typeface="Aparajita" panose="02020603050405020304" pitchFamily="18" charset="0"/>
              </a:rPr>
              <a:t>Quiz Time!</a:t>
            </a:r>
            <a:endParaRPr lang="en-US" sz="12000" b="1" dirty="0">
              <a:solidFill>
                <a:schemeClr val="accent2"/>
              </a:solidFill>
              <a:latin typeface="Aparajita" panose="02020603050405020304" pitchFamily="18" charset="0"/>
              <a:cs typeface="Aparajita" panose="02020603050405020304" pitchFamily="18" charset="0"/>
            </a:endParaRPr>
          </a:p>
        </p:txBody>
      </p:sp>
      <p:sp>
        <p:nvSpPr>
          <p:cNvPr id="8" name="Lightning Bolt 7">
            <a:extLst>
              <a:ext uri="{FF2B5EF4-FFF2-40B4-BE49-F238E27FC236}">
                <a16:creationId xmlns:a16="http://schemas.microsoft.com/office/drawing/2014/main" id="{A03CC143-461E-9608-19E5-A1E6FD6D3DB3}"/>
              </a:ext>
            </a:extLst>
          </p:cNvPr>
          <p:cNvSpPr/>
          <p:nvPr/>
        </p:nvSpPr>
        <p:spPr>
          <a:xfrm>
            <a:off x="838200" y="1600200"/>
            <a:ext cx="2355850" cy="3536950"/>
          </a:xfrm>
          <a:prstGeom prst="lightningBol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Lightning Bolt 8">
            <a:extLst>
              <a:ext uri="{FF2B5EF4-FFF2-40B4-BE49-F238E27FC236}">
                <a16:creationId xmlns:a16="http://schemas.microsoft.com/office/drawing/2014/main" id="{0C78A48F-23A5-6DF6-24E8-13F1F4F50BEF}"/>
              </a:ext>
            </a:extLst>
          </p:cNvPr>
          <p:cNvSpPr/>
          <p:nvPr/>
        </p:nvSpPr>
        <p:spPr>
          <a:xfrm flipH="1">
            <a:off x="9487230" y="1421504"/>
            <a:ext cx="2559050" cy="2801246"/>
          </a:xfrm>
          <a:prstGeom prst="lightningBol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90580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EE19C-F7B1-25D5-8DC7-79DA621D94B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ADE1D91-F863-5A41-2622-0124CAEB10AA}"/>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TASS</a:t>
            </a:r>
            <a:r>
              <a:rPr lang="en-CA" dirty="0"/>
              <a:t> </a:t>
            </a:r>
            <a:r>
              <a:rPr lang="en-CA" b="1" dirty="0"/>
              <a:t> </a:t>
            </a:r>
            <a:r>
              <a:rPr lang="en-CA" sz="2000" dirty="0"/>
              <a:t>- </a:t>
            </a:r>
            <a:r>
              <a:rPr lang="en-CA" sz="2000" b="1" dirty="0"/>
              <a:t>  </a:t>
            </a:r>
            <a:r>
              <a:rPr lang="en-US" sz="2000" dirty="0"/>
              <a:t>Tree and Stand Simulator </a:t>
            </a:r>
          </a:p>
        </p:txBody>
      </p:sp>
      <p:sp>
        <p:nvSpPr>
          <p:cNvPr id="3" name="Text Placeholder 3">
            <a:extLst>
              <a:ext uri="{FF2B5EF4-FFF2-40B4-BE49-F238E27FC236}">
                <a16:creationId xmlns:a16="http://schemas.microsoft.com/office/drawing/2014/main" id="{46BA78C9-BE2B-B445-3905-0B292BD62C67}"/>
              </a:ext>
            </a:extLst>
          </p:cNvPr>
          <p:cNvSpPr txBox="1">
            <a:spLocks/>
          </p:cNvSpPr>
          <p:nvPr/>
        </p:nvSpPr>
        <p:spPr>
          <a:xfrm>
            <a:off x="202193" y="2568539"/>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Regional Applicability: Forests of B.C.</a:t>
            </a:r>
          </a:p>
          <a:p>
            <a:pPr lvl="1">
              <a:buClr>
                <a:srgbClr val="255054"/>
              </a:buClr>
              <a:buFont typeface="Calibri" panose="020F0502020204030204" pitchFamily="34" charset="0"/>
              <a:buChar char="•"/>
            </a:pPr>
            <a:r>
              <a:rPr lang="en-US" dirty="0"/>
              <a:t>Designed for </a:t>
            </a:r>
            <a:r>
              <a:rPr lang="en-US" i="1" dirty="0" err="1"/>
              <a:t>Fdc</a:t>
            </a:r>
            <a:r>
              <a:rPr lang="en-US" i="1" dirty="0"/>
              <a:t>, </a:t>
            </a:r>
            <a:r>
              <a:rPr lang="en-US" i="1" dirty="0" err="1"/>
              <a:t>Fdi</a:t>
            </a:r>
            <a:r>
              <a:rPr lang="en-US" i="1" dirty="0"/>
              <a:t>, </a:t>
            </a:r>
            <a:r>
              <a:rPr lang="en-US" i="1" dirty="0" err="1"/>
              <a:t>Cw</a:t>
            </a:r>
            <a:r>
              <a:rPr lang="en-US" i="1" dirty="0"/>
              <a:t>, </a:t>
            </a:r>
            <a:r>
              <a:rPr lang="en-US" i="1" dirty="0" err="1"/>
              <a:t>Hw</a:t>
            </a:r>
            <a:r>
              <a:rPr lang="en-US" i="1" dirty="0"/>
              <a:t>, Ss, Dr, </a:t>
            </a:r>
            <a:r>
              <a:rPr lang="en-US" i="1" dirty="0" err="1"/>
              <a:t>Sx</a:t>
            </a:r>
            <a:r>
              <a:rPr lang="en-US" i="1" dirty="0"/>
              <a:t>, At, Pl </a:t>
            </a:r>
            <a:r>
              <a:rPr lang="en-US" dirty="0"/>
              <a:t>+ additional sp.</a:t>
            </a:r>
          </a:p>
          <a:p>
            <a:pPr>
              <a:buClr>
                <a:srgbClr val="255054"/>
              </a:buClr>
              <a:buFont typeface="Calibri" panose="020F0502020204030204" pitchFamily="34" charset="0"/>
              <a:buChar char="•"/>
            </a:pPr>
            <a:r>
              <a:rPr lang="en-US" dirty="0"/>
              <a:t>Function:</a:t>
            </a:r>
          </a:p>
          <a:p>
            <a:pPr lvl="1">
              <a:buClr>
                <a:srgbClr val="255054"/>
              </a:buClr>
              <a:buFont typeface="Calibri" panose="020F0502020204030204" pitchFamily="34" charset="0"/>
              <a:buChar char="•"/>
            </a:pPr>
            <a:r>
              <a:rPr lang="en-US" dirty="0"/>
              <a:t>Provincially developed and supported model for growth and yield</a:t>
            </a:r>
          </a:p>
          <a:p>
            <a:pPr lvl="1">
              <a:buClr>
                <a:srgbClr val="255054"/>
              </a:buClr>
              <a:buFont typeface="Calibri" panose="020F0502020204030204" pitchFamily="34" charset="0"/>
              <a:buChar char="•"/>
            </a:pPr>
            <a:r>
              <a:rPr lang="en-US" dirty="0"/>
              <a:t>Individual tree growth &amp; yield model</a:t>
            </a:r>
          </a:p>
          <a:p>
            <a:pPr lvl="1">
              <a:buClr>
                <a:srgbClr val="255054"/>
              </a:buClr>
              <a:buFont typeface="Calibri" panose="020F0502020204030204" pitchFamily="34" charset="0"/>
              <a:buChar char="•"/>
            </a:pPr>
            <a:r>
              <a:rPr lang="en-US" dirty="0"/>
              <a:t>Models thinning, partial harvests, wood quality, fertilization, forest health</a:t>
            </a:r>
          </a:p>
          <a:p>
            <a:pPr lvl="1">
              <a:buClr>
                <a:srgbClr val="255054"/>
              </a:buClr>
              <a:buFont typeface="Calibri" panose="020F0502020204030204" pitchFamily="34" charset="0"/>
              <a:buChar char="•"/>
            </a:pPr>
            <a:r>
              <a:rPr lang="en-US" dirty="0"/>
              <a:t>TASS II: even-aged, single species</a:t>
            </a:r>
          </a:p>
          <a:p>
            <a:pPr lvl="1">
              <a:buClr>
                <a:srgbClr val="255054"/>
              </a:buClr>
              <a:buFont typeface="Calibri" panose="020F0502020204030204" pitchFamily="34" charset="0"/>
              <a:buChar char="•"/>
            </a:pPr>
            <a:r>
              <a:rPr lang="en-US" dirty="0"/>
              <a:t>TASS III: pine/spruce </a:t>
            </a:r>
            <a:r>
              <a:rPr lang="en-US" dirty="0" err="1"/>
              <a:t>mixedwoods</a:t>
            </a:r>
            <a:r>
              <a:rPr lang="en-US" dirty="0"/>
              <a:t>, multi cohort</a:t>
            </a:r>
          </a:p>
          <a:p>
            <a:pPr lvl="1"/>
            <a:endParaRPr lang="en-US" sz="600" dirty="0"/>
          </a:p>
          <a:p>
            <a:pPr lvl="1"/>
            <a:r>
              <a:rPr lang="en-US" dirty="0"/>
              <a:t> </a:t>
            </a:r>
            <a:r>
              <a:rPr lang="en-US" i="1" dirty="0"/>
              <a:t>*Calibrated for </a:t>
            </a:r>
            <a:r>
              <a:rPr lang="en-US" i="1" dirty="0" err="1"/>
              <a:t>Fdc</a:t>
            </a:r>
            <a:r>
              <a:rPr lang="en-US" i="1" dirty="0"/>
              <a:t>, </a:t>
            </a:r>
            <a:r>
              <a:rPr lang="en-US" i="1" dirty="0" err="1"/>
              <a:t>Fdi</a:t>
            </a:r>
            <a:r>
              <a:rPr lang="en-US" i="1" dirty="0"/>
              <a:t>, </a:t>
            </a:r>
            <a:r>
              <a:rPr lang="en-US" i="1" dirty="0" err="1"/>
              <a:t>Cw</a:t>
            </a:r>
            <a:r>
              <a:rPr lang="en-US" i="1" dirty="0"/>
              <a:t>, </a:t>
            </a:r>
            <a:r>
              <a:rPr lang="en-US" i="1" dirty="0" err="1"/>
              <a:t>Hw</a:t>
            </a:r>
            <a:r>
              <a:rPr lang="en-US" i="1" dirty="0"/>
              <a:t>, Ss, Dr, </a:t>
            </a:r>
            <a:r>
              <a:rPr lang="en-US" i="1" dirty="0" err="1"/>
              <a:t>Sx</a:t>
            </a:r>
            <a:r>
              <a:rPr lang="en-US" i="1" dirty="0"/>
              <a:t>, At, Pl, Pl/</a:t>
            </a:r>
            <a:r>
              <a:rPr lang="en-US" i="1" dirty="0" err="1"/>
              <a:t>Sx</a:t>
            </a:r>
            <a:endParaRPr lang="en-US" dirty="0"/>
          </a:p>
        </p:txBody>
      </p:sp>
      <p:pic>
        <p:nvPicPr>
          <p:cNvPr id="6" name="Picture 5">
            <a:extLst>
              <a:ext uri="{FF2B5EF4-FFF2-40B4-BE49-F238E27FC236}">
                <a16:creationId xmlns:a16="http://schemas.microsoft.com/office/drawing/2014/main" id="{265D6F6F-8A77-D0E3-B3F7-716F1B0D8EDA}"/>
              </a:ext>
            </a:extLst>
          </p:cNvPr>
          <p:cNvPicPr>
            <a:picLocks noChangeAspect="1"/>
          </p:cNvPicPr>
          <p:nvPr/>
        </p:nvPicPr>
        <p:blipFill>
          <a:blip r:embed="rId3"/>
          <a:stretch>
            <a:fillRect/>
          </a:stretch>
        </p:blipFill>
        <p:spPr>
          <a:xfrm>
            <a:off x="10115550" y="0"/>
            <a:ext cx="2076450" cy="6858000"/>
          </a:xfrm>
          <a:prstGeom prst="rect">
            <a:avLst/>
          </a:prstGeom>
        </p:spPr>
      </p:pic>
    </p:spTree>
    <p:extLst>
      <p:ext uri="{BB962C8B-B14F-4D97-AF65-F5344CB8AC3E}">
        <p14:creationId xmlns:p14="http://schemas.microsoft.com/office/powerpoint/2010/main" val="2160186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3756B-2BC0-8547-2553-1148D4C4CA9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A177F771-08C5-4C87-3CFC-4CD28A191446}"/>
              </a:ext>
            </a:extLst>
          </p:cNvPr>
          <p:cNvSpPr txBox="1">
            <a:spLocks/>
          </p:cNvSpPr>
          <p:nvPr/>
        </p:nvSpPr>
        <p:spPr>
          <a:xfrm>
            <a:off x="838200" y="1844130"/>
            <a:ext cx="8883316"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TIPSY  </a:t>
            </a:r>
            <a:r>
              <a:rPr lang="en-CA" sz="2000" dirty="0"/>
              <a:t>-   </a:t>
            </a:r>
            <a:r>
              <a:rPr lang="en-US" sz="2000" dirty="0"/>
              <a:t>Table Interpolation Program for Stand Yields</a:t>
            </a:r>
            <a:r>
              <a:rPr lang="en-CA" dirty="0"/>
              <a:t> </a:t>
            </a:r>
            <a:endParaRPr lang="en-US" dirty="0"/>
          </a:p>
        </p:txBody>
      </p:sp>
      <p:sp>
        <p:nvSpPr>
          <p:cNvPr id="3" name="Text Placeholder 3">
            <a:extLst>
              <a:ext uri="{FF2B5EF4-FFF2-40B4-BE49-F238E27FC236}">
                <a16:creationId xmlns:a16="http://schemas.microsoft.com/office/drawing/2014/main" id="{5EB93714-DCB1-C6D4-6231-5530BDC58963}"/>
              </a:ext>
            </a:extLst>
          </p:cNvPr>
          <p:cNvSpPr txBox="1">
            <a:spLocks/>
          </p:cNvSpPr>
          <p:nvPr/>
        </p:nvSpPr>
        <p:spPr>
          <a:xfrm>
            <a:off x="831851" y="3236309"/>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Regional Applicability: Forests of B.C.</a:t>
            </a:r>
          </a:p>
          <a:p>
            <a:pPr lvl="1">
              <a:buClr>
                <a:srgbClr val="255054"/>
              </a:buClr>
              <a:buFont typeface="Calibri" panose="020F0502020204030204" pitchFamily="34" charset="0"/>
              <a:buChar char="•"/>
            </a:pPr>
            <a:r>
              <a:rPr lang="en-US" dirty="0"/>
              <a:t>Designed for </a:t>
            </a:r>
            <a:r>
              <a:rPr lang="en-US" i="1" dirty="0" err="1"/>
              <a:t>Fdc</a:t>
            </a:r>
            <a:r>
              <a:rPr lang="en-US" i="1" dirty="0"/>
              <a:t>, </a:t>
            </a:r>
            <a:r>
              <a:rPr lang="en-US" i="1" dirty="0" err="1"/>
              <a:t>Fdi</a:t>
            </a:r>
            <a:r>
              <a:rPr lang="en-US" i="1" dirty="0"/>
              <a:t>, </a:t>
            </a:r>
            <a:r>
              <a:rPr lang="en-US" i="1" dirty="0" err="1"/>
              <a:t>Cw</a:t>
            </a:r>
            <a:r>
              <a:rPr lang="en-US" i="1" dirty="0"/>
              <a:t>, </a:t>
            </a:r>
            <a:r>
              <a:rPr lang="en-US" i="1" dirty="0" err="1"/>
              <a:t>Hw</a:t>
            </a:r>
            <a:r>
              <a:rPr lang="en-US" i="1" dirty="0"/>
              <a:t>, Ss, Dr, </a:t>
            </a:r>
            <a:r>
              <a:rPr lang="en-US" i="1" dirty="0" err="1"/>
              <a:t>Sx</a:t>
            </a:r>
            <a:r>
              <a:rPr lang="en-US" i="1" dirty="0"/>
              <a:t>, At, Pl </a:t>
            </a:r>
            <a:r>
              <a:rPr lang="en-US" dirty="0"/>
              <a:t> + additional sp.</a:t>
            </a:r>
          </a:p>
          <a:p>
            <a:pPr>
              <a:buClr>
                <a:srgbClr val="255054"/>
              </a:buClr>
              <a:buFont typeface="Calibri" panose="020F0502020204030204" pitchFamily="34" charset="0"/>
              <a:buChar char="•"/>
            </a:pPr>
            <a:r>
              <a:rPr lang="en-US" dirty="0"/>
              <a:t>Function:</a:t>
            </a:r>
          </a:p>
          <a:p>
            <a:pPr lvl="1">
              <a:buClr>
                <a:srgbClr val="255054"/>
              </a:buClr>
              <a:buFont typeface="Calibri" panose="020F0502020204030204" pitchFamily="34" charset="0"/>
              <a:buChar char="•"/>
            </a:pPr>
            <a:r>
              <a:rPr lang="en-US" dirty="0"/>
              <a:t>Desktop tool using TASS yield tables</a:t>
            </a:r>
          </a:p>
          <a:p>
            <a:pPr lvl="1">
              <a:buClr>
                <a:srgbClr val="255054"/>
              </a:buClr>
              <a:buFont typeface="Calibri" panose="020F0502020204030204" pitchFamily="34" charset="0"/>
              <a:buChar char="•"/>
            </a:pPr>
            <a:r>
              <a:rPr lang="en-US" dirty="0"/>
              <a:t>User friendly, widely used</a:t>
            </a:r>
          </a:p>
          <a:p>
            <a:pPr lvl="1">
              <a:buClr>
                <a:srgbClr val="255054"/>
              </a:buClr>
              <a:buFont typeface="Calibri" panose="020F0502020204030204" pitchFamily="34" charset="0"/>
              <a:buChar char="•"/>
            </a:pPr>
            <a:r>
              <a:rPr lang="en-US" dirty="0"/>
              <a:t>Even-aged, single species stands</a:t>
            </a:r>
          </a:p>
          <a:p>
            <a:pPr lvl="1">
              <a:buClr>
                <a:srgbClr val="255054"/>
              </a:buClr>
              <a:buFont typeface="Calibri" panose="020F0502020204030204" pitchFamily="34" charset="0"/>
              <a:buChar char="•"/>
            </a:pPr>
            <a:r>
              <a:rPr lang="en-US" dirty="0"/>
              <a:t>Supports comparisons of management strategies	</a:t>
            </a:r>
          </a:p>
          <a:p>
            <a:pPr lvl="1">
              <a:buClr>
                <a:srgbClr val="255054"/>
              </a:buClr>
              <a:buFont typeface="Calibri" panose="020F0502020204030204" pitchFamily="34" charset="0"/>
              <a:buChar char="•"/>
            </a:pPr>
            <a:endParaRPr lang="en-US" i="1" dirty="0"/>
          </a:p>
        </p:txBody>
      </p:sp>
      <p:pic>
        <p:nvPicPr>
          <p:cNvPr id="5" name="Picture 4">
            <a:extLst>
              <a:ext uri="{FF2B5EF4-FFF2-40B4-BE49-F238E27FC236}">
                <a16:creationId xmlns:a16="http://schemas.microsoft.com/office/drawing/2014/main" id="{59899A38-9A6D-96F9-A470-6566A15F4439}"/>
              </a:ext>
            </a:extLst>
          </p:cNvPr>
          <p:cNvPicPr>
            <a:picLocks noChangeAspect="1"/>
          </p:cNvPicPr>
          <p:nvPr/>
        </p:nvPicPr>
        <p:blipFill>
          <a:blip r:embed="rId3"/>
          <a:stretch>
            <a:fillRect/>
          </a:stretch>
        </p:blipFill>
        <p:spPr>
          <a:xfrm>
            <a:off x="9817768" y="-1"/>
            <a:ext cx="2374232" cy="6812493"/>
          </a:xfrm>
          <a:prstGeom prst="rect">
            <a:avLst/>
          </a:prstGeom>
        </p:spPr>
      </p:pic>
    </p:spTree>
    <p:extLst>
      <p:ext uri="{BB962C8B-B14F-4D97-AF65-F5344CB8AC3E}">
        <p14:creationId xmlns:p14="http://schemas.microsoft.com/office/powerpoint/2010/main" val="22881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DD70E-383C-AF6F-5794-2E70FB6FFFC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349878E-06E4-B7AD-692A-18AF71D3D47F}"/>
              </a:ext>
            </a:extLst>
          </p:cNvPr>
          <p:cNvSpPr txBox="1">
            <a:spLocks/>
          </p:cNvSpPr>
          <p:nvPr/>
        </p:nvSpPr>
        <p:spPr>
          <a:xfrm>
            <a:off x="831851" y="1860908"/>
            <a:ext cx="9172074"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VDYP</a:t>
            </a:r>
            <a:r>
              <a:rPr lang="en-CA" dirty="0"/>
              <a:t>  </a:t>
            </a:r>
            <a:r>
              <a:rPr lang="en-CA" sz="2000" dirty="0"/>
              <a:t>-</a:t>
            </a:r>
            <a:r>
              <a:rPr lang="en-CA" dirty="0"/>
              <a:t> </a:t>
            </a:r>
            <a:r>
              <a:rPr lang="en-CA" sz="2000" dirty="0"/>
              <a:t> Variable Density Yield Prediction</a:t>
            </a:r>
            <a:endParaRPr lang="en-US" sz="2000" dirty="0"/>
          </a:p>
        </p:txBody>
      </p:sp>
      <p:sp>
        <p:nvSpPr>
          <p:cNvPr id="3" name="Text Placeholder 3">
            <a:extLst>
              <a:ext uri="{FF2B5EF4-FFF2-40B4-BE49-F238E27FC236}">
                <a16:creationId xmlns:a16="http://schemas.microsoft.com/office/drawing/2014/main" id="{0792F46C-F3C9-B897-2C9A-44A74B8D9443}"/>
              </a:ext>
            </a:extLst>
          </p:cNvPr>
          <p:cNvSpPr txBox="1">
            <a:spLocks/>
          </p:cNvSpPr>
          <p:nvPr/>
        </p:nvSpPr>
        <p:spPr>
          <a:xfrm>
            <a:off x="831851" y="2995669"/>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Regional Applicability: Forests of B.C.</a:t>
            </a:r>
          </a:p>
          <a:p>
            <a:pPr lvl="0"/>
            <a:r>
              <a:rPr lang="en-US" dirty="0"/>
              <a:t>Function:</a:t>
            </a:r>
          </a:p>
          <a:p>
            <a:pPr lvl="1"/>
            <a:r>
              <a:rPr lang="en-US" dirty="0"/>
              <a:t>Used for inventory updates &amp; timber supply</a:t>
            </a:r>
          </a:p>
          <a:p>
            <a:pPr lvl="1"/>
            <a:r>
              <a:rPr lang="en-US" dirty="0"/>
              <a:t>Best for unharvested, undisturbed stands</a:t>
            </a:r>
          </a:p>
          <a:p>
            <a:pPr lvl="1"/>
            <a:r>
              <a:rPr lang="en-US" dirty="0"/>
              <a:t>Whole‑stand model</a:t>
            </a:r>
          </a:p>
          <a:p>
            <a:pPr lvl="1"/>
            <a:r>
              <a:rPr lang="en-US" dirty="0"/>
              <a:t>Short‑ to medium‑term projections</a:t>
            </a:r>
          </a:p>
        </p:txBody>
      </p:sp>
      <p:pic>
        <p:nvPicPr>
          <p:cNvPr id="7" name="Picture 6">
            <a:extLst>
              <a:ext uri="{FF2B5EF4-FFF2-40B4-BE49-F238E27FC236}">
                <a16:creationId xmlns:a16="http://schemas.microsoft.com/office/drawing/2014/main" id="{51E1055F-735A-856B-6E8B-AACEBD21473A}"/>
              </a:ext>
            </a:extLst>
          </p:cNvPr>
          <p:cNvPicPr>
            <a:picLocks noChangeAspect="1"/>
          </p:cNvPicPr>
          <p:nvPr/>
        </p:nvPicPr>
        <p:blipFill>
          <a:blip r:embed="rId3"/>
          <a:stretch>
            <a:fillRect/>
          </a:stretch>
        </p:blipFill>
        <p:spPr>
          <a:xfrm>
            <a:off x="9878623" y="0"/>
            <a:ext cx="2313378" cy="6858000"/>
          </a:xfrm>
          <a:prstGeom prst="rect">
            <a:avLst/>
          </a:prstGeom>
        </p:spPr>
      </p:pic>
    </p:spTree>
    <p:extLst>
      <p:ext uri="{BB962C8B-B14F-4D97-AF65-F5344CB8AC3E}">
        <p14:creationId xmlns:p14="http://schemas.microsoft.com/office/powerpoint/2010/main" val="176200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E4BBE-7BA3-883E-5CEF-3D4A6B3787CF}"/>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E6E7F29-7914-4F25-9694-37A0D28E1929}"/>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SORTIE-ND</a:t>
            </a:r>
            <a:endParaRPr lang="en-US" b="1" dirty="0"/>
          </a:p>
        </p:txBody>
      </p:sp>
      <p:sp>
        <p:nvSpPr>
          <p:cNvPr id="3" name="Text Placeholder 3">
            <a:extLst>
              <a:ext uri="{FF2B5EF4-FFF2-40B4-BE49-F238E27FC236}">
                <a16:creationId xmlns:a16="http://schemas.microsoft.com/office/drawing/2014/main" id="{27996C38-86B4-B9D5-41CF-BEC9D8CB7D04}"/>
              </a:ext>
            </a:extLst>
          </p:cNvPr>
          <p:cNvSpPr txBox="1">
            <a:spLocks/>
          </p:cNvSpPr>
          <p:nvPr/>
        </p:nvSpPr>
        <p:spPr>
          <a:xfrm>
            <a:off x="831851" y="2995669"/>
            <a:ext cx="8985918"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Regional Applicability: parts of SBS and ICH in central and northwest B.C. </a:t>
            </a:r>
          </a:p>
          <a:p>
            <a:pPr lvl="1">
              <a:buClr>
                <a:srgbClr val="255054"/>
              </a:buClr>
              <a:buFont typeface="Calibri" panose="020F0502020204030204" pitchFamily="34" charset="0"/>
              <a:buChar char="•"/>
            </a:pPr>
            <a:r>
              <a:rPr lang="en-US" dirty="0"/>
              <a:t>9 species: </a:t>
            </a:r>
            <a:r>
              <a:rPr lang="en-US" i="1" dirty="0" err="1"/>
              <a:t>Sx</a:t>
            </a:r>
            <a:r>
              <a:rPr lang="en-US" i="1" dirty="0"/>
              <a:t>, Pl, </a:t>
            </a:r>
            <a:r>
              <a:rPr lang="en-US" i="1" dirty="0" err="1"/>
              <a:t>Hw</a:t>
            </a:r>
            <a:r>
              <a:rPr lang="en-US" i="1" dirty="0"/>
              <a:t>, </a:t>
            </a:r>
            <a:r>
              <a:rPr lang="en-US" i="1" dirty="0" err="1"/>
              <a:t>Cw</a:t>
            </a:r>
            <a:r>
              <a:rPr lang="en-US" i="1" dirty="0"/>
              <a:t>, Bl, Ba, At, Ep, Act </a:t>
            </a:r>
            <a:endParaRPr lang="en-US" dirty="0"/>
          </a:p>
          <a:p>
            <a:r>
              <a:rPr lang="en-US" dirty="0"/>
              <a:t>Function:</a:t>
            </a:r>
          </a:p>
          <a:p>
            <a:pPr lvl="1">
              <a:buClr>
                <a:srgbClr val="255054"/>
              </a:buClr>
              <a:buFont typeface="Calibri" panose="020F0502020204030204" pitchFamily="34" charset="0"/>
              <a:buChar char="•"/>
            </a:pPr>
            <a:r>
              <a:rPr lang="en-US" dirty="0"/>
              <a:t>Individual tree model for complex stands</a:t>
            </a:r>
          </a:p>
          <a:p>
            <a:pPr lvl="1">
              <a:buClr>
                <a:srgbClr val="255054"/>
              </a:buClr>
              <a:buFont typeface="Calibri" panose="020F0502020204030204" pitchFamily="34" charset="0"/>
              <a:buChar char="•"/>
            </a:pPr>
            <a:r>
              <a:rPr lang="en-US" dirty="0"/>
              <a:t>Well-suited for mixed species interactions &amp; disturbances (natural and complex harvest systems)</a:t>
            </a:r>
          </a:p>
          <a:p>
            <a:pPr lvl="1">
              <a:buClr>
                <a:srgbClr val="255054"/>
              </a:buClr>
              <a:buFont typeface="Calibri" panose="020F0502020204030204" pitchFamily="34" charset="0"/>
              <a:buChar char="•"/>
            </a:pPr>
            <a:r>
              <a:rPr lang="en-US" dirty="0"/>
              <a:t>Models inter-tree competition, light, and natural regeneration</a:t>
            </a:r>
          </a:p>
          <a:p>
            <a:pPr lvl="1">
              <a:buClr>
                <a:srgbClr val="255054"/>
              </a:buClr>
              <a:buFont typeface="Calibri" panose="020F0502020204030204" pitchFamily="34" charset="0"/>
              <a:buChar char="•"/>
            </a:pPr>
            <a:endParaRPr lang="en-US" dirty="0"/>
          </a:p>
        </p:txBody>
      </p:sp>
      <p:pic>
        <p:nvPicPr>
          <p:cNvPr id="5" name="Picture 4">
            <a:extLst>
              <a:ext uri="{FF2B5EF4-FFF2-40B4-BE49-F238E27FC236}">
                <a16:creationId xmlns:a16="http://schemas.microsoft.com/office/drawing/2014/main" id="{1ABB2E31-A364-9227-90CD-C0FE9EA18F90}"/>
              </a:ext>
            </a:extLst>
          </p:cNvPr>
          <p:cNvPicPr>
            <a:picLocks noChangeAspect="1"/>
          </p:cNvPicPr>
          <p:nvPr/>
        </p:nvPicPr>
        <p:blipFill>
          <a:blip r:embed="rId3"/>
          <a:stretch>
            <a:fillRect/>
          </a:stretch>
        </p:blipFill>
        <p:spPr>
          <a:xfrm>
            <a:off x="9817769" y="-13963"/>
            <a:ext cx="2386264" cy="6865744"/>
          </a:xfrm>
          <a:prstGeom prst="rect">
            <a:avLst/>
          </a:prstGeom>
        </p:spPr>
      </p:pic>
    </p:spTree>
    <p:extLst>
      <p:ext uri="{BB962C8B-B14F-4D97-AF65-F5344CB8AC3E}">
        <p14:creationId xmlns:p14="http://schemas.microsoft.com/office/powerpoint/2010/main" val="3509789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2FF6-6257-DDB9-C620-B099C27B67B8}"/>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AC3ED1C-FA16-8691-56D1-2C73AABD0E1C}"/>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MGM</a:t>
            </a:r>
            <a:r>
              <a:rPr lang="en-CA" dirty="0"/>
              <a:t> </a:t>
            </a:r>
            <a:r>
              <a:rPr lang="en-CA" sz="2000" dirty="0"/>
              <a:t>- </a:t>
            </a:r>
            <a:r>
              <a:rPr lang="en-US" sz="2000" dirty="0"/>
              <a:t>Mixedwood Growth Model </a:t>
            </a:r>
          </a:p>
        </p:txBody>
      </p:sp>
      <p:sp>
        <p:nvSpPr>
          <p:cNvPr id="3" name="Text Placeholder 3">
            <a:extLst>
              <a:ext uri="{FF2B5EF4-FFF2-40B4-BE49-F238E27FC236}">
                <a16:creationId xmlns:a16="http://schemas.microsoft.com/office/drawing/2014/main" id="{5B579951-16AC-3371-A171-8CBE2EB0B4CD}"/>
              </a:ext>
            </a:extLst>
          </p:cNvPr>
          <p:cNvSpPr txBox="1">
            <a:spLocks/>
          </p:cNvSpPr>
          <p:nvPr/>
        </p:nvSpPr>
        <p:spPr>
          <a:xfrm>
            <a:off x="758372" y="2513234"/>
            <a:ext cx="8973886"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Regional Applicability:  boreal forests in northeastern B.C.</a:t>
            </a:r>
          </a:p>
          <a:p>
            <a:pPr lvl="1">
              <a:buClr>
                <a:srgbClr val="255054"/>
              </a:buClr>
              <a:buFont typeface="Calibri" panose="020F0502020204030204" pitchFamily="34" charset="0"/>
              <a:buChar char="•"/>
            </a:pPr>
            <a:r>
              <a:rPr lang="en-US" dirty="0"/>
              <a:t>In 2026 calibration will be complete for southern interior B.C.</a:t>
            </a:r>
          </a:p>
          <a:p>
            <a:pPr lvl="1">
              <a:buClr>
                <a:srgbClr val="255054"/>
              </a:buClr>
              <a:buFont typeface="Calibri" panose="020F0502020204030204" pitchFamily="34" charset="0"/>
              <a:buChar char="•"/>
            </a:pPr>
            <a:r>
              <a:rPr lang="en-US" dirty="0"/>
              <a:t>5 species: </a:t>
            </a:r>
            <a:r>
              <a:rPr lang="da-DK" i="1" dirty="0"/>
              <a:t>Sw, At, Pl, Pj, Sb (with more in 2026)</a:t>
            </a:r>
            <a:endParaRPr lang="en-US" dirty="0"/>
          </a:p>
          <a:p>
            <a:r>
              <a:rPr lang="en-US" dirty="0"/>
              <a:t>Function:</a:t>
            </a:r>
          </a:p>
          <a:p>
            <a:pPr lvl="1">
              <a:buClr>
                <a:srgbClr val="255054"/>
              </a:buClr>
              <a:buFont typeface="Calibri" panose="020F0502020204030204" pitchFamily="34" charset="0"/>
              <a:buChar char="•"/>
            </a:pPr>
            <a:r>
              <a:rPr lang="en-US" dirty="0"/>
              <a:t>Originated as an individual tree model for boreal forests</a:t>
            </a:r>
          </a:p>
          <a:p>
            <a:pPr lvl="1">
              <a:buClr>
                <a:srgbClr val="255054"/>
              </a:buClr>
              <a:buFont typeface="Calibri" panose="020F0502020204030204" pitchFamily="34" charset="0"/>
              <a:buChar char="•"/>
            </a:pPr>
            <a:r>
              <a:rPr lang="en-US" dirty="0"/>
              <a:t>Handles mixed species and disturbances</a:t>
            </a:r>
          </a:p>
          <a:p>
            <a:pPr lvl="2">
              <a:buClr>
                <a:srgbClr val="255054"/>
              </a:buClr>
              <a:buFont typeface="Calibri" panose="020F0502020204030204" pitchFamily="34" charset="0"/>
              <a:buChar char="•"/>
            </a:pPr>
            <a:r>
              <a:rPr lang="en-US" dirty="0"/>
              <a:t>thinning, understory protection, and some forest health agents</a:t>
            </a:r>
          </a:p>
          <a:p>
            <a:pPr lvl="1">
              <a:buClr>
                <a:srgbClr val="255054"/>
              </a:buClr>
              <a:buFont typeface="Calibri" panose="020F0502020204030204" pitchFamily="34" charset="0"/>
              <a:buChar char="•"/>
            </a:pPr>
            <a:r>
              <a:rPr lang="en-US" dirty="0"/>
              <a:t>Includes climate sensitive growth</a:t>
            </a:r>
          </a:p>
          <a:p>
            <a:pPr lvl="1">
              <a:buClr>
                <a:srgbClr val="255054"/>
              </a:buClr>
              <a:buFont typeface="Calibri" panose="020F0502020204030204" pitchFamily="34" charset="0"/>
              <a:buChar char="•"/>
            </a:pPr>
            <a:r>
              <a:rPr lang="en-US" dirty="0"/>
              <a:t>Currently being calibrated for forests in the southern interior of B.C.</a:t>
            </a:r>
          </a:p>
        </p:txBody>
      </p:sp>
      <p:pic>
        <p:nvPicPr>
          <p:cNvPr id="5" name="Picture 4">
            <a:extLst>
              <a:ext uri="{FF2B5EF4-FFF2-40B4-BE49-F238E27FC236}">
                <a16:creationId xmlns:a16="http://schemas.microsoft.com/office/drawing/2014/main" id="{1CD487DB-3415-7BA6-7643-65624E543AFD}"/>
              </a:ext>
            </a:extLst>
          </p:cNvPr>
          <p:cNvPicPr>
            <a:picLocks noChangeAspect="1"/>
          </p:cNvPicPr>
          <p:nvPr/>
        </p:nvPicPr>
        <p:blipFill>
          <a:blip r:embed="rId3"/>
          <a:stretch>
            <a:fillRect/>
          </a:stretch>
        </p:blipFill>
        <p:spPr>
          <a:xfrm>
            <a:off x="9805737" y="0"/>
            <a:ext cx="2386263" cy="6910507"/>
          </a:xfrm>
          <a:prstGeom prst="rect">
            <a:avLst/>
          </a:prstGeom>
        </p:spPr>
      </p:pic>
    </p:spTree>
    <p:extLst>
      <p:ext uri="{BB962C8B-B14F-4D97-AF65-F5344CB8AC3E}">
        <p14:creationId xmlns:p14="http://schemas.microsoft.com/office/powerpoint/2010/main" val="333495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CDBA3-BEEC-39B0-CB82-19B9AF776E59}"/>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BD568CA-BB37-03EC-E942-FC7708EE6A6F}"/>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FVS-BC</a:t>
            </a:r>
            <a:r>
              <a:rPr lang="en-CA" dirty="0"/>
              <a:t> </a:t>
            </a:r>
            <a:r>
              <a:rPr lang="en-CA" sz="2000" dirty="0"/>
              <a:t>- Forest Vegetation Simulator</a:t>
            </a:r>
          </a:p>
        </p:txBody>
      </p:sp>
      <p:sp>
        <p:nvSpPr>
          <p:cNvPr id="3" name="Text Placeholder 3">
            <a:extLst>
              <a:ext uri="{FF2B5EF4-FFF2-40B4-BE49-F238E27FC236}">
                <a16:creationId xmlns:a16="http://schemas.microsoft.com/office/drawing/2014/main" id="{06E297C1-465E-F80E-6DC8-96712823D5F3}"/>
              </a:ext>
            </a:extLst>
          </p:cNvPr>
          <p:cNvSpPr txBox="1">
            <a:spLocks/>
          </p:cNvSpPr>
          <p:nvPr/>
        </p:nvSpPr>
        <p:spPr>
          <a:xfrm>
            <a:off x="831851" y="2995669"/>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CA" dirty="0"/>
              <a:t>previously Prognosis-BC </a:t>
            </a:r>
          </a:p>
          <a:p>
            <a:pPr>
              <a:buClr>
                <a:srgbClr val="255054"/>
              </a:buClr>
              <a:buFont typeface="Calibri" panose="020F0502020204030204" pitchFamily="34" charset="0"/>
              <a:buChar char="•"/>
            </a:pPr>
            <a:r>
              <a:rPr lang="en-US" dirty="0"/>
              <a:t>Regional Applicability:  southern interior B.C.</a:t>
            </a:r>
          </a:p>
          <a:p>
            <a:pPr lvl="1">
              <a:buClr>
                <a:srgbClr val="255054"/>
              </a:buClr>
              <a:buFont typeface="Calibri" panose="020F0502020204030204" pitchFamily="34" charset="0"/>
              <a:buChar char="•"/>
            </a:pPr>
            <a:r>
              <a:rPr lang="en-US" dirty="0"/>
              <a:t>13 species: </a:t>
            </a:r>
            <a:r>
              <a:rPr lang="en-US" i="1" dirty="0" err="1"/>
              <a:t>Fd</a:t>
            </a:r>
            <a:r>
              <a:rPr lang="en-US" i="1" dirty="0"/>
              <a:t>, </a:t>
            </a:r>
            <a:r>
              <a:rPr lang="en-US" i="1" dirty="0" err="1"/>
              <a:t>Sx</a:t>
            </a:r>
            <a:r>
              <a:rPr lang="en-US" i="1" dirty="0"/>
              <a:t>, Pl, Bl, </a:t>
            </a:r>
            <a:r>
              <a:rPr lang="en-US" i="1" dirty="0" err="1"/>
              <a:t>Hw</a:t>
            </a:r>
            <a:r>
              <a:rPr lang="en-US" i="1" dirty="0"/>
              <a:t>, </a:t>
            </a:r>
            <a:r>
              <a:rPr lang="en-US" i="1" dirty="0" err="1"/>
              <a:t>Cw</a:t>
            </a:r>
            <a:r>
              <a:rPr lang="en-US" i="1" dirty="0"/>
              <a:t>, Pw, Py, Lw, </a:t>
            </a:r>
            <a:r>
              <a:rPr lang="en-US" i="1" dirty="0" err="1"/>
              <a:t>Bg</a:t>
            </a:r>
            <a:r>
              <a:rPr lang="en-US" i="1" dirty="0"/>
              <a:t>, Ep, At, Act </a:t>
            </a:r>
            <a:endParaRPr lang="en-US" dirty="0"/>
          </a:p>
          <a:p>
            <a:pPr>
              <a:buClr>
                <a:srgbClr val="255054"/>
              </a:buClr>
              <a:buFont typeface="Calibri" panose="020F0502020204030204" pitchFamily="34" charset="0"/>
              <a:buChar char="•"/>
            </a:pPr>
            <a:r>
              <a:rPr lang="en-US" dirty="0"/>
              <a:t>Function:</a:t>
            </a:r>
          </a:p>
          <a:p>
            <a:pPr lvl="1">
              <a:buClr>
                <a:srgbClr val="255054"/>
              </a:buClr>
              <a:buFont typeface="Calibri" panose="020F0502020204030204" pitchFamily="34" charset="0"/>
              <a:buChar char="•"/>
            </a:pPr>
            <a:r>
              <a:rPr lang="en-US" dirty="0"/>
              <a:t>Individual tree model with broad capabilities</a:t>
            </a:r>
          </a:p>
          <a:p>
            <a:pPr lvl="1">
              <a:buClr>
                <a:srgbClr val="255054"/>
              </a:buClr>
              <a:buFont typeface="Calibri" panose="020F0502020204030204" pitchFamily="34" charset="0"/>
              <a:buChar char="•"/>
            </a:pPr>
            <a:r>
              <a:rPr lang="en-US" dirty="0"/>
              <a:t>Models insects, pathogens, fire, climate</a:t>
            </a:r>
          </a:p>
          <a:p>
            <a:pPr lvl="1">
              <a:buClr>
                <a:srgbClr val="255054"/>
              </a:buClr>
              <a:buFont typeface="Calibri" panose="020F0502020204030204" pitchFamily="34" charset="0"/>
              <a:buChar char="•"/>
            </a:pPr>
            <a:r>
              <a:rPr lang="en-US" dirty="0"/>
              <a:t>Supports carbon accounting</a:t>
            </a:r>
          </a:p>
          <a:p>
            <a:pPr lvl="1">
              <a:buClr>
                <a:srgbClr val="255054"/>
              </a:buClr>
              <a:buFont typeface="Calibri" panose="020F0502020204030204" pitchFamily="34" charset="0"/>
              <a:buChar char="•"/>
            </a:pPr>
            <a:r>
              <a:rPr lang="en-US" dirty="0"/>
              <a:t>Developed in the United States and widely used across N. America </a:t>
            </a:r>
          </a:p>
        </p:txBody>
      </p:sp>
      <p:pic>
        <p:nvPicPr>
          <p:cNvPr id="5" name="Picture 4">
            <a:extLst>
              <a:ext uri="{FF2B5EF4-FFF2-40B4-BE49-F238E27FC236}">
                <a16:creationId xmlns:a16="http://schemas.microsoft.com/office/drawing/2014/main" id="{0D32EBB8-F201-0758-BCE9-AE9B0EA4C1E1}"/>
              </a:ext>
            </a:extLst>
          </p:cNvPr>
          <p:cNvPicPr>
            <a:picLocks noChangeAspect="1"/>
          </p:cNvPicPr>
          <p:nvPr/>
        </p:nvPicPr>
        <p:blipFill>
          <a:blip r:embed="rId3"/>
          <a:stretch>
            <a:fillRect/>
          </a:stretch>
        </p:blipFill>
        <p:spPr>
          <a:xfrm>
            <a:off x="9962147" y="0"/>
            <a:ext cx="2229853" cy="6635827"/>
          </a:xfrm>
          <a:prstGeom prst="rect">
            <a:avLst/>
          </a:prstGeom>
        </p:spPr>
      </p:pic>
    </p:spTree>
    <p:extLst>
      <p:ext uri="{BB962C8B-B14F-4D97-AF65-F5344CB8AC3E}">
        <p14:creationId xmlns:p14="http://schemas.microsoft.com/office/powerpoint/2010/main" val="2260876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B7A86-673C-F34F-185F-A58D5F516843}"/>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915114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9927-64C6-7019-9218-F637F71F0E19}"/>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DF645D9D-B8FD-519F-CA31-7511336CF351}"/>
              </a:ext>
            </a:extLst>
          </p:cNvPr>
          <p:cNvSpPr txBox="1">
            <a:spLocks/>
          </p:cNvSpPr>
          <p:nvPr/>
        </p:nvSpPr>
        <p:spPr>
          <a:xfrm>
            <a:off x="527051" y="139572"/>
            <a:ext cx="9302749" cy="1352677"/>
          </a:xfrm>
          <a:prstGeom prst="rect">
            <a:avLst/>
          </a:prstGeom>
          <a:solidFill>
            <a:srgbClr val="C4E9F6"/>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2">
            <a:extLst>
              <a:ext uri="{FF2B5EF4-FFF2-40B4-BE49-F238E27FC236}">
                <a16:creationId xmlns:a16="http://schemas.microsoft.com/office/drawing/2014/main" id="{09946075-14AB-C1FC-FB89-C409A5EC8DA9}"/>
              </a:ext>
            </a:extLst>
          </p:cNvPr>
          <p:cNvSpPr txBox="1">
            <a:spLocks/>
          </p:cNvSpPr>
          <p:nvPr/>
        </p:nvSpPr>
        <p:spPr>
          <a:xfrm>
            <a:off x="692150" y="474325"/>
            <a:ext cx="10515600" cy="6831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Which models will work for you? </a:t>
            </a:r>
          </a:p>
        </p:txBody>
      </p:sp>
      <p:sp>
        <p:nvSpPr>
          <p:cNvPr id="3" name="Text Placeholder 3">
            <a:extLst>
              <a:ext uri="{FF2B5EF4-FFF2-40B4-BE49-F238E27FC236}">
                <a16:creationId xmlns:a16="http://schemas.microsoft.com/office/drawing/2014/main" id="{821E1C7B-A05A-D87D-1649-99B33A03A737}"/>
              </a:ext>
            </a:extLst>
          </p:cNvPr>
          <p:cNvSpPr txBox="1">
            <a:spLocks/>
          </p:cNvSpPr>
          <p:nvPr/>
        </p:nvSpPr>
        <p:spPr>
          <a:xfrm>
            <a:off x="692150" y="1755008"/>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255054"/>
              </a:buClr>
              <a:buFont typeface="Calibri" panose="020F0502020204030204" pitchFamily="34" charset="0"/>
              <a:buChar char="•"/>
            </a:pPr>
            <a:r>
              <a:rPr lang="en-US" dirty="0"/>
              <a:t>What region?  Tree species?</a:t>
            </a:r>
          </a:p>
          <a:p>
            <a:pPr lvl="1">
              <a:buClr>
                <a:srgbClr val="255054"/>
              </a:buClr>
              <a:buFont typeface="Calibri" panose="020F0502020204030204" pitchFamily="34" charset="0"/>
              <a:buChar char="•"/>
            </a:pPr>
            <a:r>
              <a:rPr lang="en-US" dirty="0"/>
              <a:t>Single species or mixed-species stand</a:t>
            </a:r>
          </a:p>
          <a:p>
            <a:pPr lvl="0">
              <a:buClr>
                <a:srgbClr val="255054"/>
              </a:buClr>
              <a:buFont typeface="Calibri" panose="020F0502020204030204" pitchFamily="34" charset="0"/>
              <a:buChar char="•"/>
            </a:pPr>
            <a:r>
              <a:rPr lang="en-US" dirty="0"/>
              <a:t>Spatially explicit?</a:t>
            </a:r>
          </a:p>
          <a:p>
            <a:pPr lvl="1">
              <a:buClr>
                <a:srgbClr val="255054"/>
              </a:buClr>
              <a:buFont typeface="Calibri" panose="020F0502020204030204" pitchFamily="34" charset="0"/>
              <a:buChar char="•"/>
            </a:pPr>
            <a:r>
              <a:rPr lang="en-US" dirty="0"/>
              <a:t>Silviculture scenarios where spatial pattern matters </a:t>
            </a:r>
          </a:p>
          <a:p>
            <a:pPr lvl="2">
              <a:buClr>
                <a:srgbClr val="255054"/>
              </a:buClr>
              <a:buFont typeface="Calibri" panose="020F0502020204030204" pitchFamily="34" charset="0"/>
              <a:buChar char="•"/>
            </a:pPr>
            <a:r>
              <a:rPr lang="en-US" dirty="0"/>
              <a:t>Irregular gap cuts</a:t>
            </a:r>
          </a:p>
          <a:p>
            <a:pPr lvl="2">
              <a:buClr>
                <a:srgbClr val="255054"/>
              </a:buClr>
              <a:buFont typeface="Calibri" panose="020F0502020204030204" pitchFamily="34" charset="0"/>
              <a:buChar char="•"/>
            </a:pPr>
            <a:r>
              <a:rPr lang="en-US" dirty="0"/>
              <a:t>Strip cuts oriented east to west vs. north to south</a:t>
            </a:r>
          </a:p>
          <a:p>
            <a:pPr>
              <a:buClr>
                <a:srgbClr val="255054"/>
              </a:buClr>
              <a:buFont typeface="Calibri" panose="020F0502020204030204" pitchFamily="34" charset="0"/>
              <a:buChar char="•"/>
            </a:pPr>
            <a:r>
              <a:rPr lang="en-US" dirty="0"/>
              <a:t>Validated for the question/use scenario</a:t>
            </a:r>
          </a:p>
          <a:p>
            <a:pPr>
              <a:buClr>
                <a:srgbClr val="255054"/>
              </a:buClr>
              <a:buFont typeface="Calibri" panose="020F0502020204030204" pitchFamily="34" charset="0"/>
              <a:buChar char="•"/>
            </a:pPr>
            <a:r>
              <a:rPr lang="en-US" dirty="0"/>
              <a:t>Capability:</a:t>
            </a:r>
          </a:p>
          <a:p>
            <a:pPr lvl="1">
              <a:buClr>
                <a:srgbClr val="255054"/>
              </a:buClr>
              <a:buFont typeface="Calibri" panose="020F0502020204030204" pitchFamily="34" charset="0"/>
              <a:buChar char="•"/>
            </a:pPr>
            <a:r>
              <a:rPr lang="en-US" dirty="0"/>
              <a:t>Natural regeneration </a:t>
            </a:r>
          </a:p>
          <a:p>
            <a:pPr lvl="1">
              <a:buClr>
                <a:srgbClr val="255054"/>
              </a:buClr>
              <a:buFont typeface="Calibri" panose="020F0502020204030204" pitchFamily="34" charset="0"/>
              <a:buChar char="•"/>
            </a:pPr>
            <a:r>
              <a:rPr lang="en-US" dirty="0"/>
              <a:t>Climate sensitivity</a:t>
            </a:r>
          </a:p>
          <a:p>
            <a:pPr lvl="1">
              <a:buClr>
                <a:srgbClr val="255054"/>
              </a:buClr>
              <a:buFont typeface="Calibri" panose="020F0502020204030204" pitchFamily="34" charset="0"/>
              <a:buChar char="•"/>
            </a:pPr>
            <a:r>
              <a:rPr lang="en-US" dirty="0"/>
              <a:t>Evaluate carbon</a:t>
            </a:r>
          </a:p>
        </p:txBody>
      </p:sp>
    </p:spTree>
    <p:extLst>
      <p:ext uri="{BB962C8B-B14F-4D97-AF65-F5344CB8AC3E}">
        <p14:creationId xmlns:p14="http://schemas.microsoft.com/office/powerpoint/2010/main" val="3148419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19FA2B1-AFB1-BF08-5F8E-FBBEBFE3CD56}"/>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t>Comparison Table</a:t>
            </a:r>
            <a:endParaRPr lang="en-US" dirty="0"/>
          </a:p>
        </p:txBody>
      </p:sp>
      <p:sp>
        <p:nvSpPr>
          <p:cNvPr id="3" name="Text Placeholder 3">
            <a:extLst>
              <a:ext uri="{FF2B5EF4-FFF2-40B4-BE49-F238E27FC236}">
                <a16:creationId xmlns:a16="http://schemas.microsoft.com/office/drawing/2014/main" id="{5B89248A-0ACD-0858-E542-1BE3C59114E5}"/>
              </a:ext>
            </a:extLst>
          </p:cNvPr>
          <p:cNvSpPr txBox="1">
            <a:spLocks/>
          </p:cNvSpPr>
          <p:nvPr/>
        </p:nvSpPr>
        <p:spPr>
          <a:xfrm>
            <a:off x="838200" y="2617717"/>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Complex Stands</a:t>
            </a:r>
          </a:p>
          <a:p>
            <a:pPr lvl="0">
              <a:buClr>
                <a:srgbClr val="255054"/>
              </a:buClr>
              <a:buFont typeface="Calibri" panose="020F0502020204030204" pitchFamily="34" charset="0"/>
              <a:buChar char="•"/>
            </a:pPr>
            <a:endParaRPr lang="en-US" dirty="0"/>
          </a:p>
          <a:p>
            <a:pPr>
              <a:buClr>
                <a:srgbClr val="255054"/>
              </a:buClr>
              <a:buFont typeface="Calibri" panose="020F0502020204030204" pitchFamily="34" charset="0"/>
              <a:buChar char="•"/>
            </a:pPr>
            <a:r>
              <a:rPr lang="en-US" dirty="0"/>
              <a:t>Limitations:</a:t>
            </a:r>
          </a:p>
          <a:p>
            <a:pPr lvl="0">
              <a:buClr>
                <a:srgbClr val="255054"/>
              </a:buClr>
              <a:buFont typeface="Calibri" panose="020F0502020204030204" pitchFamily="34" charset="0"/>
              <a:buChar char="•"/>
            </a:pPr>
            <a:r>
              <a:rPr lang="en-US" dirty="0"/>
              <a:t>y</a:t>
            </a:r>
          </a:p>
        </p:txBody>
      </p:sp>
      <p:graphicFrame>
        <p:nvGraphicFramePr>
          <p:cNvPr id="6" name="Table 5">
            <a:extLst>
              <a:ext uri="{FF2B5EF4-FFF2-40B4-BE49-F238E27FC236}">
                <a16:creationId xmlns:a16="http://schemas.microsoft.com/office/drawing/2014/main" id="{5600380D-EFF3-BB4C-E3CE-82E1EECADC1E}"/>
              </a:ext>
            </a:extLst>
          </p:cNvPr>
          <p:cNvGraphicFramePr>
            <a:graphicFrameLocks noGrp="1"/>
          </p:cNvGraphicFramePr>
          <p:nvPr>
            <p:extLst>
              <p:ext uri="{D42A27DB-BD31-4B8C-83A1-F6EECF244321}">
                <p14:modId xmlns:p14="http://schemas.microsoft.com/office/powerpoint/2010/main" val="382919017"/>
              </p:ext>
            </p:extLst>
          </p:nvPr>
        </p:nvGraphicFramePr>
        <p:xfrm>
          <a:off x="0" y="0"/>
          <a:ext cx="12192001" cy="4902256"/>
        </p:xfrm>
        <a:graphic>
          <a:graphicData uri="http://schemas.openxmlformats.org/drawingml/2006/table">
            <a:tbl>
              <a:tblPr firstRow="1" firstCol="1" bandRow="1">
                <a:tableStyleId>{5C22544A-7EE6-4342-B048-85BDC9FD1C3A}</a:tableStyleId>
              </a:tblPr>
              <a:tblGrid>
                <a:gridCol w="2139936">
                  <a:extLst>
                    <a:ext uri="{9D8B030D-6E8A-4147-A177-3AD203B41FA5}">
                      <a16:colId xmlns:a16="http://schemas.microsoft.com/office/drawing/2014/main" val="3558076576"/>
                    </a:ext>
                  </a:extLst>
                </a:gridCol>
                <a:gridCol w="1689422">
                  <a:extLst>
                    <a:ext uri="{9D8B030D-6E8A-4147-A177-3AD203B41FA5}">
                      <a16:colId xmlns:a16="http://schemas.microsoft.com/office/drawing/2014/main" val="2046382242"/>
                    </a:ext>
                  </a:extLst>
                </a:gridCol>
                <a:gridCol w="2286546">
                  <a:extLst>
                    <a:ext uri="{9D8B030D-6E8A-4147-A177-3AD203B41FA5}">
                      <a16:colId xmlns:a16="http://schemas.microsoft.com/office/drawing/2014/main" val="2385262099"/>
                    </a:ext>
                  </a:extLst>
                </a:gridCol>
                <a:gridCol w="1385522">
                  <a:extLst>
                    <a:ext uri="{9D8B030D-6E8A-4147-A177-3AD203B41FA5}">
                      <a16:colId xmlns:a16="http://schemas.microsoft.com/office/drawing/2014/main" val="4071385327"/>
                    </a:ext>
                  </a:extLst>
                </a:gridCol>
                <a:gridCol w="1440864">
                  <a:extLst>
                    <a:ext uri="{9D8B030D-6E8A-4147-A177-3AD203B41FA5}">
                      <a16:colId xmlns:a16="http://schemas.microsoft.com/office/drawing/2014/main" val="354109233"/>
                    </a:ext>
                  </a:extLst>
                </a:gridCol>
                <a:gridCol w="1655439">
                  <a:extLst>
                    <a:ext uri="{9D8B030D-6E8A-4147-A177-3AD203B41FA5}">
                      <a16:colId xmlns:a16="http://schemas.microsoft.com/office/drawing/2014/main" val="3719250545"/>
                    </a:ext>
                  </a:extLst>
                </a:gridCol>
                <a:gridCol w="1594272">
                  <a:extLst>
                    <a:ext uri="{9D8B030D-6E8A-4147-A177-3AD203B41FA5}">
                      <a16:colId xmlns:a16="http://schemas.microsoft.com/office/drawing/2014/main" val="2415519867"/>
                    </a:ext>
                  </a:extLst>
                </a:gridCol>
              </a:tblGrid>
              <a:tr h="608662">
                <a:tc>
                  <a:txBody>
                    <a:bodyPr/>
                    <a:lstStyle/>
                    <a:p>
                      <a:pPr>
                        <a:lnSpc>
                          <a:spcPct val="107000"/>
                        </a:lnSpc>
                        <a:spcAft>
                          <a:spcPts val="800"/>
                        </a:spcAft>
                        <a:buNone/>
                      </a:pPr>
                      <a:r>
                        <a:rPr lang="en-CA" sz="1800" dirty="0">
                          <a:effectLst/>
                        </a:rPr>
                        <a:t>Modeling capability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TASS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TIPSY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VDYP</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SORTIE-ND</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MGM</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FVS-BC</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23322003"/>
                  </a:ext>
                </a:extLst>
              </a:tr>
              <a:tr h="0">
                <a:tc gridSpan="7">
                  <a:txBody>
                    <a:bodyPr/>
                    <a:lstStyle/>
                    <a:p>
                      <a:pPr>
                        <a:lnSpc>
                          <a:spcPct val="107000"/>
                        </a:lnSpc>
                        <a:spcAft>
                          <a:spcPts val="800"/>
                        </a:spcAft>
                        <a:buNone/>
                      </a:pP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2885110"/>
                  </a:ext>
                </a:extLst>
              </a:tr>
              <a:tr h="608662">
                <a:tc gridSpan="7">
                  <a:txBody>
                    <a:bodyPr/>
                    <a:lstStyle/>
                    <a:p>
                      <a:pPr>
                        <a:lnSpc>
                          <a:spcPct val="107000"/>
                        </a:lnSpc>
                        <a:spcAft>
                          <a:spcPts val="800"/>
                        </a:spcAft>
                        <a:buNone/>
                      </a:pPr>
                      <a:r>
                        <a:rPr lang="en-CA" sz="1800" dirty="0">
                          <a:effectLst/>
                        </a:rPr>
                        <a:t>Regional applicability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9197020"/>
                  </a:ext>
                </a:extLst>
              </a:tr>
              <a:tr h="1864536">
                <a:tc>
                  <a:txBody>
                    <a:bodyPr/>
                    <a:lstStyle/>
                    <a:p>
                      <a:pPr>
                        <a:lnSpc>
                          <a:spcPct val="107000"/>
                        </a:lnSpc>
                        <a:spcAft>
                          <a:spcPts val="800"/>
                        </a:spcAft>
                        <a:buNone/>
                      </a:pPr>
                      <a:r>
                        <a:rPr lang="en-CA" sz="1800" dirty="0">
                          <a:effectLst/>
                        </a:rPr>
                        <a:t>BEC zones or regions </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Across B.C.</a:t>
                      </a:r>
                      <a:endParaRPr lang="en-US" sz="1800" dirty="0">
                        <a:effectLst/>
                      </a:endParaRPr>
                    </a:p>
                  </a:txBody>
                  <a:tcPr marL="68580" marR="68580" marT="0" marB="0" anchor="ctr"/>
                </a:tc>
                <a:tc>
                  <a:txBody>
                    <a:bodyPr/>
                    <a:lstStyle/>
                    <a:p>
                      <a:pPr algn="ctr">
                        <a:lnSpc>
                          <a:spcPct val="107000"/>
                        </a:lnSpc>
                        <a:spcAft>
                          <a:spcPts val="800"/>
                        </a:spcAft>
                        <a:buNone/>
                      </a:pPr>
                      <a:r>
                        <a:rPr lang="en-CA" sz="1800" dirty="0">
                          <a:effectLst/>
                        </a:rPr>
                        <a:t>Across B.C.</a:t>
                      </a:r>
                      <a:endParaRPr lang="en-US" sz="1800" dirty="0">
                        <a:effectLst/>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1800" dirty="0">
                          <a:effectLst/>
                        </a:rPr>
                        <a:t>Across B.C.</a:t>
                      </a:r>
                      <a:endParaRPr lang="en-US" sz="1800" dirty="0">
                        <a:effectLst/>
                      </a:endParaRPr>
                    </a:p>
                  </a:txBody>
                  <a:tcPr marL="68580" marR="68580" marT="0" marB="0" anchor="ctr"/>
                </a:tc>
                <a:tc>
                  <a:txBody>
                    <a:bodyPr/>
                    <a:lstStyle/>
                    <a:p>
                      <a:pPr algn="ctr">
                        <a:lnSpc>
                          <a:spcPct val="107000"/>
                        </a:lnSpc>
                        <a:spcAft>
                          <a:spcPts val="800"/>
                        </a:spcAft>
                        <a:buNone/>
                      </a:pPr>
                      <a:r>
                        <a:rPr lang="en-CA" sz="1800" dirty="0">
                          <a:effectLst/>
                        </a:rPr>
                        <a:t>ICHmc2 and some SBS subzones </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Northeastern BC; </a:t>
                      </a:r>
                    </a:p>
                    <a:p>
                      <a:pPr algn="ctr">
                        <a:lnSpc>
                          <a:spcPct val="107000"/>
                        </a:lnSpc>
                        <a:spcAft>
                          <a:spcPts val="800"/>
                        </a:spcAft>
                        <a:buNone/>
                      </a:pPr>
                      <a:r>
                        <a:rPr lang="en-CA" sz="1800" dirty="0">
                          <a:effectLst/>
                        </a:rPr>
                        <a:t>southern interior in development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IDF, ICH, ESSF, MS, PP and their major subzones </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03062058"/>
                  </a:ext>
                </a:extLst>
              </a:tr>
              <a:tr h="1539916">
                <a:tc>
                  <a:txBody>
                    <a:bodyPr/>
                    <a:lstStyle/>
                    <a:p>
                      <a:pPr>
                        <a:lnSpc>
                          <a:spcPct val="107000"/>
                        </a:lnSpc>
                        <a:spcAft>
                          <a:spcPts val="800"/>
                        </a:spcAft>
                        <a:buNone/>
                      </a:pPr>
                      <a:r>
                        <a:rPr lang="en-CA" sz="1800" dirty="0">
                          <a:effectLst/>
                        </a:rPr>
                        <a:t>Tree species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Fdc, Fdi, Cw, Hw, Ss, Dr, Sx, At, Pl, Pl/Sx</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Fdc, Fdi, Cw, Hw, Ss, Dr, Sx, At, Pl</a:t>
                      </a:r>
                      <a:r>
                        <a:rPr lang="en-CA" sz="1800" baseline="30000">
                          <a:effectLst/>
                        </a:rPr>
                        <a:t>4</a:t>
                      </a:r>
                      <a:r>
                        <a:rPr lang="en-CA" sz="1800">
                          <a:effectLst/>
                        </a:rPr>
                        <a:t> </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All</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Sx, Pl, Hw, Cw, Bl, Ba, At, Ep, Act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err="1">
                          <a:effectLst/>
                        </a:rPr>
                        <a:t>Sw</a:t>
                      </a:r>
                      <a:r>
                        <a:rPr lang="en-CA" sz="1800" dirty="0">
                          <a:effectLst/>
                        </a:rPr>
                        <a:t>, At, Pl, </a:t>
                      </a:r>
                      <a:r>
                        <a:rPr lang="en-CA" sz="1800" dirty="0" err="1">
                          <a:effectLst/>
                        </a:rPr>
                        <a:t>Pj</a:t>
                      </a:r>
                      <a:r>
                        <a:rPr lang="en-CA" sz="1800" dirty="0">
                          <a:effectLst/>
                        </a:rPr>
                        <a:t>, Sb</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err="1">
                          <a:effectLst/>
                        </a:rPr>
                        <a:t>Fdi</a:t>
                      </a:r>
                      <a:r>
                        <a:rPr lang="en-CA" sz="1800" dirty="0">
                          <a:effectLst/>
                        </a:rPr>
                        <a:t>, Lw, </a:t>
                      </a:r>
                      <a:r>
                        <a:rPr lang="en-CA" sz="1800" dirty="0" err="1">
                          <a:effectLst/>
                        </a:rPr>
                        <a:t>Bg</a:t>
                      </a:r>
                      <a:r>
                        <a:rPr lang="en-CA" sz="1800" dirty="0">
                          <a:effectLst/>
                        </a:rPr>
                        <a:t>, </a:t>
                      </a:r>
                      <a:r>
                        <a:rPr lang="en-CA" sz="1800" dirty="0" err="1">
                          <a:effectLst/>
                        </a:rPr>
                        <a:t>Hw</a:t>
                      </a:r>
                      <a:r>
                        <a:rPr lang="en-CA" sz="1800" dirty="0">
                          <a:effectLst/>
                        </a:rPr>
                        <a:t>, </a:t>
                      </a:r>
                      <a:r>
                        <a:rPr lang="en-CA" sz="1800" dirty="0" err="1">
                          <a:effectLst/>
                        </a:rPr>
                        <a:t>Cw</a:t>
                      </a:r>
                      <a:r>
                        <a:rPr lang="en-CA" sz="1800" dirty="0">
                          <a:effectLst/>
                        </a:rPr>
                        <a:t>, Pl, Pw, Bl, Ep, At, Act, </a:t>
                      </a:r>
                      <a:r>
                        <a:rPr lang="en-CA" sz="1800" dirty="0" err="1">
                          <a:effectLst/>
                        </a:rPr>
                        <a:t>Sx</a:t>
                      </a:r>
                      <a:r>
                        <a:rPr lang="en-CA" sz="1800" dirty="0">
                          <a:effectLst/>
                        </a:rPr>
                        <a:t>, Py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65221944"/>
                  </a:ext>
                </a:extLst>
              </a:tr>
            </a:tbl>
          </a:graphicData>
        </a:graphic>
      </p:graphicFrame>
      <p:graphicFrame>
        <p:nvGraphicFramePr>
          <p:cNvPr id="4" name="Table 3">
            <a:extLst>
              <a:ext uri="{FF2B5EF4-FFF2-40B4-BE49-F238E27FC236}">
                <a16:creationId xmlns:a16="http://schemas.microsoft.com/office/drawing/2014/main" id="{A8FE3ED2-3576-9BA1-60A7-EF8F16A894B8}"/>
              </a:ext>
            </a:extLst>
          </p:cNvPr>
          <p:cNvGraphicFramePr>
            <a:graphicFrameLocks noGrp="1"/>
          </p:cNvGraphicFramePr>
          <p:nvPr>
            <p:extLst>
              <p:ext uri="{D42A27DB-BD31-4B8C-83A1-F6EECF244321}">
                <p14:modId xmlns:p14="http://schemas.microsoft.com/office/powerpoint/2010/main" val="2870537622"/>
              </p:ext>
            </p:extLst>
          </p:nvPr>
        </p:nvGraphicFramePr>
        <p:xfrm>
          <a:off x="0" y="4897918"/>
          <a:ext cx="12192001" cy="1627563"/>
        </p:xfrm>
        <a:graphic>
          <a:graphicData uri="http://schemas.openxmlformats.org/drawingml/2006/table">
            <a:tbl>
              <a:tblPr firstRow="1" firstCol="1" bandRow="1">
                <a:tableStyleId>{5C22544A-7EE6-4342-B048-85BDC9FD1C3A}</a:tableStyleId>
              </a:tblPr>
              <a:tblGrid>
                <a:gridCol w="2139936">
                  <a:extLst>
                    <a:ext uri="{9D8B030D-6E8A-4147-A177-3AD203B41FA5}">
                      <a16:colId xmlns:a16="http://schemas.microsoft.com/office/drawing/2014/main" val="3550902738"/>
                    </a:ext>
                  </a:extLst>
                </a:gridCol>
                <a:gridCol w="1689422">
                  <a:extLst>
                    <a:ext uri="{9D8B030D-6E8A-4147-A177-3AD203B41FA5}">
                      <a16:colId xmlns:a16="http://schemas.microsoft.com/office/drawing/2014/main" val="1174652150"/>
                    </a:ext>
                  </a:extLst>
                </a:gridCol>
                <a:gridCol w="2286546">
                  <a:extLst>
                    <a:ext uri="{9D8B030D-6E8A-4147-A177-3AD203B41FA5}">
                      <a16:colId xmlns:a16="http://schemas.microsoft.com/office/drawing/2014/main" val="1747774999"/>
                    </a:ext>
                  </a:extLst>
                </a:gridCol>
                <a:gridCol w="1385522">
                  <a:extLst>
                    <a:ext uri="{9D8B030D-6E8A-4147-A177-3AD203B41FA5}">
                      <a16:colId xmlns:a16="http://schemas.microsoft.com/office/drawing/2014/main" val="2751749189"/>
                    </a:ext>
                  </a:extLst>
                </a:gridCol>
                <a:gridCol w="1440864">
                  <a:extLst>
                    <a:ext uri="{9D8B030D-6E8A-4147-A177-3AD203B41FA5}">
                      <a16:colId xmlns:a16="http://schemas.microsoft.com/office/drawing/2014/main" val="838128111"/>
                    </a:ext>
                  </a:extLst>
                </a:gridCol>
                <a:gridCol w="1655439">
                  <a:extLst>
                    <a:ext uri="{9D8B030D-6E8A-4147-A177-3AD203B41FA5}">
                      <a16:colId xmlns:a16="http://schemas.microsoft.com/office/drawing/2014/main" val="2994587027"/>
                    </a:ext>
                  </a:extLst>
                </a:gridCol>
                <a:gridCol w="1594272">
                  <a:extLst>
                    <a:ext uri="{9D8B030D-6E8A-4147-A177-3AD203B41FA5}">
                      <a16:colId xmlns:a16="http://schemas.microsoft.com/office/drawing/2014/main" val="878419158"/>
                    </a:ext>
                  </a:extLst>
                </a:gridCol>
              </a:tblGrid>
              <a:tr h="1018901">
                <a:tc>
                  <a:txBody>
                    <a:bodyPr/>
                    <a:lstStyle/>
                    <a:p>
                      <a:pPr>
                        <a:lnSpc>
                          <a:spcPct val="107000"/>
                        </a:lnSpc>
                        <a:spcAft>
                          <a:spcPts val="800"/>
                        </a:spcAft>
                        <a:buNone/>
                      </a:pPr>
                      <a:r>
                        <a:rPr lang="en-CA" sz="1800" dirty="0">
                          <a:effectLst/>
                        </a:rPr>
                        <a:t>Individual tree model</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Individual, tree-based meta-model</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16169379"/>
                  </a:ext>
                </a:extLst>
              </a:tr>
              <a:tr h="608662">
                <a:tc>
                  <a:txBody>
                    <a:bodyPr/>
                    <a:lstStyle/>
                    <a:p>
                      <a:pPr>
                        <a:lnSpc>
                          <a:spcPct val="107000"/>
                        </a:lnSpc>
                        <a:spcAft>
                          <a:spcPts val="800"/>
                        </a:spcAft>
                        <a:buNone/>
                      </a:pPr>
                      <a:r>
                        <a:rPr lang="en-CA" sz="1800" dirty="0">
                          <a:effectLst/>
                        </a:rPr>
                        <a:t>Spatially explicit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49893748"/>
                  </a:ext>
                </a:extLst>
              </a:tr>
            </a:tbl>
          </a:graphicData>
        </a:graphic>
      </p:graphicFrame>
      <p:sp>
        <p:nvSpPr>
          <p:cNvPr id="5" name="Oval 4">
            <a:extLst>
              <a:ext uri="{FF2B5EF4-FFF2-40B4-BE49-F238E27FC236}">
                <a16:creationId xmlns:a16="http://schemas.microsoft.com/office/drawing/2014/main" id="{EF49DB1B-BE33-1100-9DFC-88369D3959BA}"/>
              </a:ext>
            </a:extLst>
          </p:cNvPr>
          <p:cNvSpPr/>
          <p:nvPr/>
        </p:nvSpPr>
        <p:spPr>
          <a:xfrm>
            <a:off x="-69909" y="1331752"/>
            <a:ext cx="13019714" cy="2097248"/>
          </a:xfrm>
          <a:prstGeom prst="ellipse">
            <a:avLst/>
          </a:prstGeom>
          <a:noFill/>
          <a:ln w="57150">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3EA5612-2F66-B6FA-7616-E7BA22653DCA}"/>
              </a:ext>
            </a:extLst>
          </p:cNvPr>
          <p:cNvSpPr/>
          <p:nvPr/>
        </p:nvSpPr>
        <p:spPr>
          <a:xfrm>
            <a:off x="1669408" y="3313651"/>
            <a:ext cx="10522591" cy="1434518"/>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2F25602-341F-D93A-679F-EBFC3203E8A4}"/>
              </a:ext>
            </a:extLst>
          </p:cNvPr>
          <p:cNvSpPr/>
          <p:nvPr/>
        </p:nvSpPr>
        <p:spPr>
          <a:xfrm>
            <a:off x="2241032" y="5965724"/>
            <a:ext cx="9395670" cy="453740"/>
          </a:xfrm>
          <a:prstGeom prst="roundRect">
            <a:avLst/>
          </a:prstGeom>
          <a:noFill/>
          <a:ln w="762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57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30BA06-3BAE-3072-A6D5-34C0539A5331}"/>
              </a:ext>
            </a:extLst>
          </p:cNvPr>
          <p:cNvGraphicFramePr>
            <a:graphicFrameLocks noGrp="1"/>
          </p:cNvGraphicFramePr>
          <p:nvPr>
            <p:extLst>
              <p:ext uri="{D42A27DB-BD31-4B8C-83A1-F6EECF244321}">
                <p14:modId xmlns:p14="http://schemas.microsoft.com/office/powerpoint/2010/main" val="1841517922"/>
              </p:ext>
            </p:extLst>
          </p:nvPr>
        </p:nvGraphicFramePr>
        <p:xfrm>
          <a:off x="0" y="402336"/>
          <a:ext cx="12192000" cy="5509885"/>
        </p:xfrm>
        <a:graphic>
          <a:graphicData uri="http://schemas.openxmlformats.org/drawingml/2006/table">
            <a:tbl>
              <a:tblPr firstRow="1" firstCol="1" bandRow="1">
                <a:tableStyleId>{5C22544A-7EE6-4342-B048-85BDC9FD1C3A}</a:tableStyleId>
              </a:tblPr>
              <a:tblGrid>
                <a:gridCol w="2139935">
                  <a:extLst>
                    <a:ext uri="{9D8B030D-6E8A-4147-A177-3AD203B41FA5}">
                      <a16:colId xmlns:a16="http://schemas.microsoft.com/office/drawing/2014/main" val="623902374"/>
                    </a:ext>
                  </a:extLst>
                </a:gridCol>
                <a:gridCol w="1689422">
                  <a:extLst>
                    <a:ext uri="{9D8B030D-6E8A-4147-A177-3AD203B41FA5}">
                      <a16:colId xmlns:a16="http://schemas.microsoft.com/office/drawing/2014/main" val="2790838280"/>
                    </a:ext>
                  </a:extLst>
                </a:gridCol>
                <a:gridCol w="2286545">
                  <a:extLst>
                    <a:ext uri="{9D8B030D-6E8A-4147-A177-3AD203B41FA5}">
                      <a16:colId xmlns:a16="http://schemas.microsoft.com/office/drawing/2014/main" val="2544935634"/>
                    </a:ext>
                  </a:extLst>
                </a:gridCol>
                <a:gridCol w="1385521">
                  <a:extLst>
                    <a:ext uri="{9D8B030D-6E8A-4147-A177-3AD203B41FA5}">
                      <a16:colId xmlns:a16="http://schemas.microsoft.com/office/drawing/2014/main" val="1803203260"/>
                    </a:ext>
                  </a:extLst>
                </a:gridCol>
                <a:gridCol w="1440865">
                  <a:extLst>
                    <a:ext uri="{9D8B030D-6E8A-4147-A177-3AD203B41FA5}">
                      <a16:colId xmlns:a16="http://schemas.microsoft.com/office/drawing/2014/main" val="530349318"/>
                    </a:ext>
                  </a:extLst>
                </a:gridCol>
                <a:gridCol w="1655441">
                  <a:extLst>
                    <a:ext uri="{9D8B030D-6E8A-4147-A177-3AD203B41FA5}">
                      <a16:colId xmlns:a16="http://schemas.microsoft.com/office/drawing/2014/main" val="20489255"/>
                    </a:ext>
                  </a:extLst>
                </a:gridCol>
                <a:gridCol w="1594271">
                  <a:extLst>
                    <a:ext uri="{9D8B030D-6E8A-4147-A177-3AD203B41FA5}">
                      <a16:colId xmlns:a16="http://schemas.microsoft.com/office/drawing/2014/main" val="2186397858"/>
                    </a:ext>
                  </a:extLst>
                </a:gridCol>
              </a:tblGrid>
              <a:tr h="355559">
                <a:tc gridSpan="7">
                  <a:txBody>
                    <a:bodyPr/>
                    <a:lstStyle/>
                    <a:p>
                      <a:pPr>
                        <a:lnSpc>
                          <a:spcPct val="107000"/>
                        </a:lnSpc>
                        <a:spcAft>
                          <a:spcPts val="800"/>
                        </a:spcAft>
                        <a:buNone/>
                      </a:pPr>
                      <a:r>
                        <a:rPr lang="en-CA" sz="1800" dirty="0">
                          <a:effectLst/>
                        </a:rPr>
                        <a:t>Useful for…</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4090657"/>
                  </a:ext>
                </a:extLst>
              </a:tr>
              <a:tr h="595205">
                <a:tc>
                  <a:txBody>
                    <a:bodyPr/>
                    <a:lstStyle/>
                    <a:p>
                      <a:pPr>
                        <a:lnSpc>
                          <a:spcPct val="107000"/>
                        </a:lnSpc>
                        <a:spcAft>
                          <a:spcPts val="800"/>
                        </a:spcAft>
                        <a:buNone/>
                      </a:pPr>
                      <a:r>
                        <a:rPr lang="en-CA" sz="1800">
                          <a:effectLst/>
                        </a:rPr>
                        <a:t>Bare ground initialization</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Limited</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Limited</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34347587"/>
                  </a:ext>
                </a:extLst>
              </a:tr>
              <a:tr h="493367">
                <a:tc>
                  <a:txBody>
                    <a:bodyPr/>
                    <a:lstStyle/>
                    <a:p>
                      <a:pPr>
                        <a:lnSpc>
                          <a:spcPct val="107000"/>
                        </a:lnSpc>
                        <a:spcAft>
                          <a:spcPts val="800"/>
                        </a:spcAft>
                        <a:buNone/>
                      </a:pPr>
                      <a:r>
                        <a:rPr lang="en-CA" sz="1800">
                          <a:effectLst/>
                        </a:rPr>
                        <a:t>Long-term modelling</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Limited</a:t>
                      </a:r>
                      <a:r>
                        <a:rPr lang="en-CA" sz="1800" baseline="30000">
                          <a:effectLst/>
                        </a:rPr>
                        <a:t>6</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Limited</a:t>
                      </a:r>
                      <a:r>
                        <a:rPr lang="en-CA" sz="1800" baseline="30000">
                          <a:effectLst/>
                        </a:rPr>
                        <a:t>7</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48931240"/>
                  </a:ext>
                </a:extLst>
              </a:tr>
              <a:tr h="355559">
                <a:tc gridSpan="7">
                  <a:txBody>
                    <a:bodyPr/>
                    <a:lstStyle/>
                    <a:p>
                      <a:pPr>
                        <a:lnSpc>
                          <a:spcPct val="107000"/>
                        </a:lnSpc>
                        <a:spcAft>
                          <a:spcPts val="800"/>
                        </a:spcAft>
                        <a:buNone/>
                      </a:pPr>
                      <a:r>
                        <a:rPr lang="en-CA" sz="1800">
                          <a:effectLst/>
                        </a:rPr>
                        <a:t>Modelling complex stands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4351285"/>
                  </a:ext>
                </a:extLst>
              </a:tr>
              <a:tr h="784837">
                <a:tc>
                  <a:txBody>
                    <a:bodyPr/>
                    <a:lstStyle/>
                    <a:p>
                      <a:pPr>
                        <a:lnSpc>
                          <a:spcPct val="107000"/>
                        </a:lnSpc>
                        <a:spcAft>
                          <a:spcPts val="800"/>
                        </a:spcAft>
                        <a:buNone/>
                      </a:pPr>
                      <a:r>
                        <a:rPr lang="en-CA" sz="1800">
                          <a:effectLst/>
                        </a:rPr>
                        <a:t>Multiple species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Pl/</a:t>
                      </a:r>
                      <a:r>
                        <a:rPr lang="en-CA" sz="1800" dirty="0" err="1">
                          <a:effectLst/>
                        </a:rPr>
                        <a:t>Sx</a:t>
                      </a:r>
                      <a:r>
                        <a:rPr lang="en-CA" sz="1800" dirty="0">
                          <a:effectLst/>
                        </a:rPr>
                        <a:t> only </a:t>
                      </a:r>
                    </a:p>
                    <a:p>
                      <a:pPr algn="ctr">
                        <a:lnSpc>
                          <a:spcPct val="107000"/>
                        </a:lnSpc>
                        <a:spcAft>
                          <a:spcPts val="800"/>
                        </a:spcAft>
                        <a:buNone/>
                      </a:pPr>
                      <a:r>
                        <a:rPr lang="en-CA" sz="1800" dirty="0">
                          <a:effectLst/>
                        </a:rPr>
                        <a:t>(TASS III)</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baseline="0" dirty="0">
                          <a:effectLst/>
                        </a:rPr>
                        <a:t>Limited</a:t>
                      </a:r>
                      <a:endParaRPr lang="en-US" sz="1800" baseline="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869039"/>
                  </a:ext>
                </a:extLst>
              </a:tr>
              <a:tr h="595205">
                <a:tc>
                  <a:txBody>
                    <a:bodyPr/>
                    <a:lstStyle/>
                    <a:p>
                      <a:pPr>
                        <a:lnSpc>
                          <a:spcPct val="107000"/>
                        </a:lnSpc>
                        <a:spcAft>
                          <a:spcPts val="800"/>
                        </a:spcAft>
                        <a:buNone/>
                      </a:pPr>
                      <a:r>
                        <a:rPr lang="en-CA" sz="1800">
                          <a:effectLst/>
                        </a:rPr>
                        <a:t>Multi-layer or multi-ages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TASS III only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Limited</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21844385"/>
                  </a:ext>
                </a:extLst>
              </a:tr>
              <a:tr h="595205">
                <a:tc>
                  <a:txBody>
                    <a:bodyPr/>
                    <a:lstStyle/>
                    <a:p>
                      <a:pPr>
                        <a:lnSpc>
                          <a:spcPct val="107000"/>
                        </a:lnSpc>
                        <a:spcAft>
                          <a:spcPts val="800"/>
                        </a:spcAft>
                        <a:buNone/>
                      </a:pPr>
                      <a:r>
                        <a:rPr lang="en-CA" sz="1800">
                          <a:effectLst/>
                        </a:rPr>
                        <a:t>Complex horizontal arrangements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Limited</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Limited</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0706711"/>
                  </a:ext>
                </a:extLst>
              </a:tr>
              <a:tr h="1126077">
                <a:tc>
                  <a:txBody>
                    <a:bodyPr/>
                    <a:lstStyle/>
                    <a:p>
                      <a:pPr>
                        <a:lnSpc>
                          <a:spcPct val="107000"/>
                        </a:lnSpc>
                        <a:spcAft>
                          <a:spcPts val="800"/>
                        </a:spcAft>
                        <a:buNone/>
                      </a:pPr>
                      <a:r>
                        <a:rPr lang="en-CA" sz="1800" dirty="0">
                          <a:effectLst/>
                        </a:rPr>
                        <a:t>Broadleaf species and broadleaf/conifer mix</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and Dr, no mixtures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and Dr, no mixtures </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50982116"/>
                  </a:ext>
                </a:extLst>
              </a:tr>
              <a:tr h="556725">
                <a:tc>
                  <a:txBody>
                    <a:bodyPr/>
                    <a:lstStyle/>
                    <a:p>
                      <a:pPr>
                        <a:lnSpc>
                          <a:spcPct val="107000"/>
                        </a:lnSpc>
                        <a:spcAft>
                          <a:spcPts val="800"/>
                        </a:spcAft>
                        <a:buNone/>
                      </a:pPr>
                      <a:r>
                        <a:rPr lang="en-CA" sz="1800" dirty="0">
                          <a:effectLst/>
                        </a:rPr>
                        <a:t>Natural Regeneration </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 </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limited</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59283849"/>
                  </a:ext>
                </a:extLst>
              </a:tr>
            </a:tbl>
          </a:graphicData>
        </a:graphic>
      </p:graphicFrame>
      <p:graphicFrame>
        <p:nvGraphicFramePr>
          <p:cNvPr id="9" name="Table 8">
            <a:extLst>
              <a:ext uri="{FF2B5EF4-FFF2-40B4-BE49-F238E27FC236}">
                <a16:creationId xmlns:a16="http://schemas.microsoft.com/office/drawing/2014/main" id="{CD6889AA-6E73-1EA4-8AF4-8A23784474FE}"/>
              </a:ext>
            </a:extLst>
          </p:cNvPr>
          <p:cNvGraphicFramePr>
            <a:graphicFrameLocks noGrp="1"/>
          </p:cNvGraphicFramePr>
          <p:nvPr>
            <p:extLst>
              <p:ext uri="{D42A27DB-BD31-4B8C-83A1-F6EECF244321}">
                <p14:modId xmlns:p14="http://schemas.microsoft.com/office/powerpoint/2010/main" val="1934509628"/>
              </p:ext>
            </p:extLst>
          </p:nvPr>
        </p:nvGraphicFramePr>
        <p:xfrm>
          <a:off x="1" y="0"/>
          <a:ext cx="12192001" cy="402336"/>
        </p:xfrm>
        <a:graphic>
          <a:graphicData uri="http://schemas.openxmlformats.org/drawingml/2006/table">
            <a:tbl>
              <a:tblPr firstRow="1" firstCol="1" bandRow="1">
                <a:tableStyleId>{5C22544A-7EE6-4342-B048-85BDC9FD1C3A}</a:tableStyleId>
              </a:tblPr>
              <a:tblGrid>
                <a:gridCol w="2139936">
                  <a:extLst>
                    <a:ext uri="{9D8B030D-6E8A-4147-A177-3AD203B41FA5}">
                      <a16:colId xmlns:a16="http://schemas.microsoft.com/office/drawing/2014/main" val="3974395633"/>
                    </a:ext>
                  </a:extLst>
                </a:gridCol>
                <a:gridCol w="1689422">
                  <a:extLst>
                    <a:ext uri="{9D8B030D-6E8A-4147-A177-3AD203B41FA5}">
                      <a16:colId xmlns:a16="http://schemas.microsoft.com/office/drawing/2014/main" val="3511190454"/>
                    </a:ext>
                  </a:extLst>
                </a:gridCol>
                <a:gridCol w="2286546">
                  <a:extLst>
                    <a:ext uri="{9D8B030D-6E8A-4147-A177-3AD203B41FA5}">
                      <a16:colId xmlns:a16="http://schemas.microsoft.com/office/drawing/2014/main" val="2709903632"/>
                    </a:ext>
                  </a:extLst>
                </a:gridCol>
                <a:gridCol w="1385522">
                  <a:extLst>
                    <a:ext uri="{9D8B030D-6E8A-4147-A177-3AD203B41FA5}">
                      <a16:colId xmlns:a16="http://schemas.microsoft.com/office/drawing/2014/main" val="3152462468"/>
                    </a:ext>
                  </a:extLst>
                </a:gridCol>
                <a:gridCol w="1440864">
                  <a:extLst>
                    <a:ext uri="{9D8B030D-6E8A-4147-A177-3AD203B41FA5}">
                      <a16:colId xmlns:a16="http://schemas.microsoft.com/office/drawing/2014/main" val="389192166"/>
                    </a:ext>
                  </a:extLst>
                </a:gridCol>
                <a:gridCol w="1655439">
                  <a:extLst>
                    <a:ext uri="{9D8B030D-6E8A-4147-A177-3AD203B41FA5}">
                      <a16:colId xmlns:a16="http://schemas.microsoft.com/office/drawing/2014/main" val="581251705"/>
                    </a:ext>
                  </a:extLst>
                </a:gridCol>
                <a:gridCol w="1594272">
                  <a:extLst>
                    <a:ext uri="{9D8B030D-6E8A-4147-A177-3AD203B41FA5}">
                      <a16:colId xmlns:a16="http://schemas.microsoft.com/office/drawing/2014/main" val="2760772397"/>
                    </a:ext>
                  </a:extLst>
                </a:gridCol>
              </a:tblGrid>
              <a:tr h="402336">
                <a:tc>
                  <a:txBody>
                    <a:bodyPr/>
                    <a:lstStyle/>
                    <a:p>
                      <a:pPr>
                        <a:lnSpc>
                          <a:spcPct val="107000"/>
                        </a:lnSpc>
                        <a:spcAft>
                          <a:spcPts val="800"/>
                        </a:spcAft>
                        <a:buNone/>
                      </a:pPr>
                      <a:r>
                        <a:rPr lang="en-CA" sz="1800" dirty="0">
                          <a:effectLst/>
                        </a:rPr>
                        <a:t>Modeling capability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TASS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TIPSY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VDYP</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SORTIE-ND</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MGM</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FVS-BC</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13553528"/>
                  </a:ext>
                </a:extLst>
              </a:tr>
            </a:tbl>
          </a:graphicData>
        </a:graphic>
      </p:graphicFrame>
      <p:sp>
        <p:nvSpPr>
          <p:cNvPr id="5" name="Rectangle: Rounded Corners 4">
            <a:extLst>
              <a:ext uri="{FF2B5EF4-FFF2-40B4-BE49-F238E27FC236}">
                <a16:creationId xmlns:a16="http://schemas.microsoft.com/office/drawing/2014/main" id="{5E8751DD-C117-DB6E-7549-4F5D977178E4}"/>
              </a:ext>
            </a:extLst>
          </p:cNvPr>
          <p:cNvSpPr/>
          <p:nvPr/>
        </p:nvSpPr>
        <p:spPr>
          <a:xfrm>
            <a:off x="0" y="1994482"/>
            <a:ext cx="11929145" cy="159600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2FF9D50-BB3E-CC02-1EF3-8755B0CC6D6D}"/>
              </a:ext>
            </a:extLst>
          </p:cNvPr>
          <p:cNvSpPr/>
          <p:nvPr/>
        </p:nvSpPr>
        <p:spPr>
          <a:xfrm>
            <a:off x="0" y="5251450"/>
            <a:ext cx="11929145" cy="821888"/>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093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8AD5B1-A1B4-27B2-A10D-9C20FB36DD69}"/>
              </a:ext>
            </a:extLst>
          </p:cNvPr>
          <p:cNvGraphicFramePr>
            <a:graphicFrameLocks noGrp="1"/>
          </p:cNvGraphicFramePr>
          <p:nvPr>
            <p:extLst>
              <p:ext uri="{D42A27DB-BD31-4B8C-83A1-F6EECF244321}">
                <p14:modId xmlns:p14="http://schemas.microsoft.com/office/powerpoint/2010/main" val="2370768321"/>
              </p:ext>
            </p:extLst>
          </p:nvPr>
        </p:nvGraphicFramePr>
        <p:xfrm>
          <a:off x="0" y="55301"/>
          <a:ext cx="12192000" cy="6793076"/>
        </p:xfrm>
        <a:graphic>
          <a:graphicData uri="http://schemas.openxmlformats.org/drawingml/2006/table">
            <a:tbl>
              <a:tblPr firstRow="1" firstCol="1" bandRow="1">
                <a:tableStyleId>{5C22544A-7EE6-4342-B048-85BDC9FD1C3A}</a:tableStyleId>
              </a:tblPr>
              <a:tblGrid>
                <a:gridCol w="2139936">
                  <a:extLst>
                    <a:ext uri="{9D8B030D-6E8A-4147-A177-3AD203B41FA5}">
                      <a16:colId xmlns:a16="http://schemas.microsoft.com/office/drawing/2014/main" val="370666894"/>
                    </a:ext>
                  </a:extLst>
                </a:gridCol>
                <a:gridCol w="1689422">
                  <a:extLst>
                    <a:ext uri="{9D8B030D-6E8A-4147-A177-3AD203B41FA5}">
                      <a16:colId xmlns:a16="http://schemas.microsoft.com/office/drawing/2014/main" val="1132664668"/>
                    </a:ext>
                  </a:extLst>
                </a:gridCol>
                <a:gridCol w="2286546">
                  <a:extLst>
                    <a:ext uri="{9D8B030D-6E8A-4147-A177-3AD203B41FA5}">
                      <a16:colId xmlns:a16="http://schemas.microsoft.com/office/drawing/2014/main" val="1763778230"/>
                    </a:ext>
                  </a:extLst>
                </a:gridCol>
                <a:gridCol w="1385521">
                  <a:extLst>
                    <a:ext uri="{9D8B030D-6E8A-4147-A177-3AD203B41FA5}">
                      <a16:colId xmlns:a16="http://schemas.microsoft.com/office/drawing/2014/main" val="2420255573"/>
                    </a:ext>
                  </a:extLst>
                </a:gridCol>
                <a:gridCol w="1440864">
                  <a:extLst>
                    <a:ext uri="{9D8B030D-6E8A-4147-A177-3AD203B41FA5}">
                      <a16:colId xmlns:a16="http://schemas.microsoft.com/office/drawing/2014/main" val="406559"/>
                    </a:ext>
                  </a:extLst>
                </a:gridCol>
                <a:gridCol w="1655439">
                  <a:extLst>
                    <a:ext uri="{9D8B030D-6E8A-4147-A177-3AD203B41FA5}">
                      <a16:colId xmlns:a16="http://schemas.microsoft.com/office/drawing/2014/main" val="3000624208"/>
                    </a:ext>
                  </a:extLst>
                </a:gridCol>
                <a:gridCol w="1594272">
                  <a:extLst>
                    <a:ext uri="{9D8B030D-6E8A-4147-A177-3AD203B41FA5}">
                      <a16:colId xmlns:a16="http://schemas.microsoft.com/office/drawing/2014/main" val="2121123220"/>
                    </a:ext>
                  </a:extLst>
                </a:gridCol>
              </a:tblGrid>
              <a:tr h="315791">
                <a:tc gridSpan="7">
                  <a:txBody>
                    <a:bodyPr/>
                    <a:lstStyle/>
                    <a:p>
                      <a:pPr>
                        <a:lnSpc>
                          <a:spcPct val="107000"/>
                        </a:lnSpc>
                        <a:spcAft>
                          <a:spcPts val="800"/>
                        </a:spcAft>
                        <a:buNone/>
                      </a:pPr>
                      <a:r>
                        <a:rPr lang="en-CA" sz="1800" dirty="0">
                          <a:effectLst/>
                        </a:rPr>
                        <a:t>Disturbances modelled</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0511711"/>
                  </a:ext>
                </a:extLst>
              </a:tr>
              <a:tr h="315791">
                <a:tc>
                  <a:txBody>
                    <a:bodyPr/>
                    <a:lstStyle/>
                    <a:p>
                      <a:pPr>
                        <a:lnSpc>
                          <a:spcPct val="107000"/>
                        </a:lnSpc>
                        <a:spcAft>
                          <a:spcPts val="800"/>
                        </a:spcAft>
                        <a:buNone/>
                      </a:pPr>
                      <a:r>
                        <a:rPr lang="en-CA" sz="1800" dirty="0">
                          <a:effectLst/>
                        </a:rPr>
                        <a:t>Clearcut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08173775"/>
                  </a:ext>
                </a:extLst>
              </a:tr>
              <a:tr h="528634">
                <a:tc>
                  <a:txBody>
                    <a:bodyPr/>
                    <a:lstStyle/>
                    <a:p>
                      <a:pPr>
                        <a:lnSpc>
                          <a:spcPct val="107000"/>
                        </a:lnSpc>
                        <a:spcAft>
                          <a:spcPts val="800"/>
                        </a:spcAft>
                        <a:buNone/>
                      </a:pPr>
                      <a:r>
                        <a:rPr lang="en-CA" sz="1800">
                          <a:effectLst/>
                        </a:rPr>
                        <a:t>Silviculture treatments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Uniformly distributed</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Uniformly distributed</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28194643"/>
                  </a:ext>
                </a:extLst>
              </a:tr>
              <a:tr h="315791">
                <a:tc>
                  <a:txBody>
                    <a:bodyPr/>
                    <a:lstStyle/>
                    <a:p>
                      <a:pPr>
                        <a:lnSpc>
                          <a:spcPct val="107000"/>
                        </a:lnSpc>
                        <a:spcAft>
                          <a:spcPts val="800"/>
                        </a:spcAft>
                        <a:buNone/>
                      </a:pPr>
                      <a:r>
                        <a:rPr lang="en-CA" sz="1800">
                          <a:effectLst/>
                        </a:rPr>
                        <a:t>Partial harvest systems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Spatially uniform </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Spatially uniform</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01858466"/>
                  </a:ext>
                </a:extLst>
              </a:tr>
              <a:tr h="528634">
                <a:tc>
                  <a:txBody>
                    <a:bodyPr/>
                    <a:lstStyle/>
                    <a:p>
                      <a:pPr>
                        <a:lnSpc>
                          <a:spcPct val="107000"/>
                        </a:lnSpc>
                        <a:spcAft>
                          <a:spcPts val="800"/>
                        </a:spcAft>
                        <a:buNone/>
                      </a:pPr>
                      <a:r>
                        <a:rPr lang="en-CA" sz="1800">
                          <a:effectLst/>
                        </a:rPr>
                        <a:t>Commercial thinning </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Pure coastal </a:t>
                      </a:r>
                      <a:r>
                        <a:rPr lang="en-CA" sz="1800" dirty="0" err="1">
                          <a:effectLst/>
                        </a:rPr>
                        <a:t>Fd</a:t>
                      </a:r>
                      <a:r>
                        <a:rPr lang="en-CA" sz="1800" dirty="0">
                          <a:effectLst/>
                        </a:rPr>
                        <a:t> and interior Pl only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45655125"/>
                  </a:ext>
                </a:extLst>
              </a:tr>
              <a:tr h="315791">
                <a:tc>
                  <a:txBody>
                    <a:bodyPr/>
                    <a:lstStyle/>
                    <a:p>
                      <a:pPr>
                        <a:lnSpc>
                          <a:spcPct val="107000"/>
                        </a:lnSpc>
                        <a:spcAft>
                          <a:spcPts val="800"/>
                        </a:spcAft>
                        <a:buNone/>
                      </a:pPr>
                      <a:r>
                        <a:rPr lang="en-CA" sz="1800">
                          <a:effectLst/>
                        </a:rPr>
                        <a:t>Insect outbreaks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n-CA" sz="1800">
                          <a:effectLst/>
                        </a:rPr>
                        <a:t>MPB only</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05103105"/>
                  </a:ext>
                </a:extLst>
              </a:tr>
              <a:tr h="315791">
                <a:tc>
                  <a:txBody>
                    <a:bodyPr/>
                    <a:lstStyle/>
                    <a:p>
                      <a:pPr>
                        <a:lnSpc>
                          <a:spcPct val="107000"/>
                        </a:lnSpc>
                        <a:spcAft>
                          <a:spcPts val="800"/>
                        </a:spcAft>
                        <a:buNone/>
                      </a:pPr>
                      <a:r>
                        <a:rPr lang="en-CA" sz="1800">
                          <a:effectLst/>
                        </a:rPr>
                        <a:t>Forest disease</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27418767"/>
                  </a:ext>
                </a:extLst>
              </a:tr>
              <a:tr h="798951">
                <a:tc>
                  <a:txBody>
                    <a:bodyPr/>
                    <a:lstStyle/>
                    <a:p>
                      <a:pPr>
                        <a:lnSpc>
                          <a:spcPct val="107000"/>
                        </a:lnSpc>
                        <a:spcAft>
                          <a:spcPts val="800"/>
                        </a:spcAft>
                        <a:buNone/>
                      </a:pPr>
                      <a:r>
                        <a:rPr lang="en-CA" sz="1800">
                          <a:effectLst/>
                        </a:rPr>
                        <a:t>Wildfire</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Predicts attributes that can be used for predicting wildfire</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 but does not predict ignition</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8235840"/>
                  </a:ext>
                </a:extLst>
              </a:tr>
              <a:tr h="315791">
                <a:tc gridSpan="7">
                  <a:txBody>
                    <a:bodyPr/>
                    <a:lstStyle/>
                    <a:p>
                      <a:pPr>
                        <a:lnSpc>
                          <a:spcPct val="107000"/>
                        </a:lnSpc>
                        <a:spcAft>
                          <a:spcPts val="800"/>
                        </a:spcAft>
                        <a:buNone/>
                      </a:pPr>
                      <a:r>
                        <a:rPr lang="en-CA" sz="1800">
                          <a:effectLst/>
                        </a:rPr>
                        <a:t>Outputs include</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2702853"/>
                  </a:ext>
                </a:extLst>
              </a:tr>
              <a:tr h="315791">
                <a:tc>
                  <a:txBody>
                    <a:bodyPr/>
                    <a:lstStyle/>
                    <a:p>
                      <a:pPr>
                        <a:lnSpc>
                          <a:spcPct val="107000"/>
                        </a:lnSpc>
                        <a:spcAft>
                          <a:spcPts val="800"/>
                        </a:spcAft>
                        <a:buNone/>
                      </a:pPr>
                      <a:r>
                        <a:rPr lang="en-CA" sz="1800">
                          <a:effectLst/>
                        </a:rPr>
                        <a:t>Dead trees </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42797083"/>
                  </a:ext>
                </a:extLst>
              </a:tr>
              <a:tr h="1069267">
                <a:tc>
                  <a:txBody>
                    <a:bodyPr/>
                    <a:lstStyle/>
                    <a:p>
                      <a:pPr>
                        <a:lnSpc>
                          <a:spcPct val="107000"/>
                        </a:lnSpc>
                        <a:spcAft>
                          <a:spcPts val="800"/>
                        </a:spcAft>
                        <a:buNone/>
                      </a:pPr>
                      <a:r>
                        <a:rPr lang="en-CA" sz="1800">
                          <a:effectLst/>
                        </a:rPr>
                        <a:t>Timber supply analysis </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 (TIPSY recommended for speed and ease)</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 for unharvested forests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Can produce yield curves for complex harvests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 but limited calibration in BC</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 but limited calibration and no recent work in B.C.</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8414746"/>
                  </a:ext>
                </a:extLst>
              </a:tr>
              <a:tr h="528634">
                <a:tc>
                  <a:txBody>
                    <a:bodyPr/>
                    <a:lstStyle/>
                    <a:p>
                      <a:pPr>
                        <a:lnSpc>
                          <a:spcPct val="107000"/>
                        </a:lnSpc>
                        <a:spcAft>
                          <a:spcPts val="800"/>
                        </a:spcAft>
                        <a:buNone/>
                      </a:pPr>
                      <a:r>
                        <a:rPr lang="en-CA" sz="1800">
                          <a:effectLst/>
                        </a:rPr>
                        <a:t>Carbon accounting</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yes</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Can be derived from biomass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82611373"/>
                  </a:ext>
                </a:extLst>
              </a:tr>
              <a:tr h="528634">
                <a:tc>
                  <a:txBody>
                    <a:bodyPr/>
                    <a:lstStyle/>
                    <a:p>
                      <a:pPr>
                        <a:lnSpc>
                          <a:spcPct val="107000"/>
                        </a:lnSpc>
                        <a:spcAft>
                          <a:spcPts val="800"/>
                        </a:spcAft>
                        <a:buNone/>
                      </a:pPr>
                      <a:r>
                        <a:rPr lang="en-CA" sz="1800">
                          <a:effectLst/>
                        </a:rPr>
                        <a:t>Climate sensitive?</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In development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a:effectLst/>
                        </a:rPr>
                        <a:t>-</a:t>
                      </a:r>
                      <a:endParaRPr lang="en-US" sz="180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In development</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yes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13520684"/>
                  </a:ext>
                </a:extLst>
              </a:tr>
            </a:tbl>
          </a:graphicData>
        </a:graphic>
      </p:graphicFrame>
      <p:graphicFrame>
        <p:nvGraphicFramePr>
          <p:cNvPr id="3" name="Table 2">
            <a:extLst>
              <a:ext uri="{FF2B5EF4-FFF2-40B4-BE49-F238E27FC236}">
                <a16:creationId xmlns:a16="http://schemas.microsoft.com/office/drawing/2014/main" id="{0870B7B8-5A53-F8E7-0299-68C4C1D6220A}"/>
              </a:ext>
            </a:extLst>
          </p:cNvPr>
          <p:cNvGraphicFramePr>
            <a:graphicFrameLocks noGrp="1"/>
          </p:cNvGraphicFramePr>
          <p:nvPr>
            <p:extLst>
              <p:ext uri="{D42A27DB-BD31-4B8C-83A1-F6EECF244321}">
                <p14:modId xmlns:p14="http://schemas.microsoft.com/office/powerpoint/2010/main" val="676646206"/>
              </p:ext>
            </p:extLst>
          </p:nvPr>
        </p:nvGraphicFramePr>
        <p:xfrm>
          <a:off x="1" y="0"/>
          <a:ext cx="12192001" cy="402336"/>
        </p:xfrm>
        <a:graphic>
          <a:graphicData uri="http://schemas.openxmlformats.org/drawingml/2006/table">
            <a:tbl>
              <a:tblPr firstRow="1" firstCol="1" bandRow="1">
                <a:tableStyleId>{5C22544A-7EE6-4342-B048-85BDC9FD1C3A}</a:tableStyleId>
              </a:tblPr>
              <a:tblGrid>
                <a:gridCol w="2139936">
                  <a:extLst>
                    <a:ext uri="{9D8B030D-6E8A-4147-A177-3AD203B41FA5}">
                      <a16:colId xmlns:a16="http://schemas.microsoft.com/office/drawing/2014/main" val="3974395633"/>
                    </a:ext>
                  </a:extLst>
                </a:gridCol>
                <a:gridCol w="1689422">
                  <a:extLst>
                    <a:ext uri="{9D8B030D-6E8A-4147-A177-3AD203B41FA5}">
                      <a16:colId xmlns:a16="http://schemas.microsoft.com/office/drawing/2014/main" val="3511190454"/>
                    </a:ext>
                  </a:extLst>
                </a:gridCol>
                <a:gridCol w="2286546">
                  <a:extLst>
                    <a:ext uri="{9D8B030D-6E8A-4147-A177-3AD203B41FA5}">
                      <a16:colId xmlns:a16="http://schemas.microsoft.com/office/drawing/2014/main" val="2709903632"/>
                    </a:ext>
                  </a:extLst>
                </a:gridCol>
                <a:gridCol w="1385522">
                  <a:extLst>
                    <a:ext uri="{9D8B030D-6E8A-4147-A177-3AD203B41FA5}">
                      <a16:colId xmlns:a16="http://schemas.microsoft.com/office/drawing/2014/main" val="3152462468"/>
                    </a:ext>
                  </a:extLst>
                </a:gridCol>
                <a:gridCol w="1440864">
                  <a:extLst>
                    <a:ext uri="{9D8B030D-6E8A-4147-A177-3AD203B41FA5}">
                      <a16:colId xmlns:a16="http://schemas.microsoft.com/office/drawing/2014/main" val="389192166"/>
                    </a:ext>
                  </a:extLst>
                </a:gridCol>
                <a:gridCol w="1655439">
                  <a:extLst>
                    <a:ext uri="{9D8B030D-6E8A-4147-A177-3AD203B41FA5}">
                      <a16:colId xmlns:a16="http://schemas.microsoft.com/office/drawing/2014/main" val="581251705"/>
                    </a:ext>
                  </a:extLst>
                </a:gridCol>
                <a:gridCol w="1594272">
                  <a:extLst>
                    <a:ext uri="{9D8B030D-6E8A-4147-A177-3AD203B41FA5}">
                      <a16:colId xmlns:a16="http://schemas.microsoft.com/office/drawing/2014/main" val="2760772397"/>
                    </a:ext>
                  </a:extLst>
                </a:gridCol>
              </a:tblGrid>
              <a:tr h="402336">
                <a:tc>
                  <a:txBody>
                    <a:bodyPr/>
                    <a:lstStyle/>
                    <a:p>
                      <a:pPr>
                        <a:lnSpc>
                          <a:spcPct val="107000"/>
                        </a:lnSpc>
                        <a:spcAft>
                          <a:spcPts val="800"/>
                        </a:spcAft>
                        <a:buNone/>
                      </a:pPr>
                      <a:r>
                        <a:rPr lang="en-CA" sz="1800" dirty="0">
                          <a:effectLst/>
                        </a:rPr>
                        <a:t>Modeling capability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TASS</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TIPSY</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VDYP</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SORTIE-ND</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MGM</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en-CA" sz="1800" dirty="0">
                          <a:effectLst/>
                        </a:rPr>
                        <a:t>FVS-BC</a:t>
                      </a:r>
                      <a:endParaRPr lang="en-US" sz="1800" dirty="0">
                        <a:effectLst/>
                        <a:latin typeface="Source Sans 3"/>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13553528"/>
                  </a:ext>
                </a:extLst>
              </a:tr>
            </a:tbl>
          </a:graphicData>
        </a:graphic>
      </p:graphicFrame>
      <p:sp>
        <p:nvSpPr>
          <p:cNvPr id="4" name="Rectangle: Rounded Corners 3">
            <a:extLst>
              <a:ext uri="{FF2B5EF4-FFF2-40B4-BE49-F238E27FC236}">
                <a16:creationId xmlns:a16="http://schemas.microsoft.com/office/drawing/2014/main" id="{951A459B-B24F-5F14-4A65-3A5C26EC0147}"/>
              </a:ext>
            </a:extLst>
          </p:cNvPr>
          <p:cNvSpPr/>
          <p:nvPr/>
        </p:nvSpPr>
        <p:spPr>
          <a:xfrm>
            <a:off x="-3" y="1242049"/>
            <a:ext cx="12063371" cy="645474"/>
          </a:xfrm>
          <a:prstGeom prst="roundRect">
            <a:avLst/>
          </a:prstGeom>
          <a:noFill/>
          <a:ln w="762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E0D7EF8-EA53-F66F-BE7D-84AC5501E2E0}"/>
              </a:ext>
            </a:extLst>
          </p:cNvPr>
          <p:cNvSpPr/>
          <p:nvPr/>
        </p:nvSpPr>
        <p:spPr>
          <a:xfrm>
            <a:off x="-4" y="2404499"/>
            <a:ext cx="12063371" cy="645474"/>
          </a:xfrm>
          <a:prstGeom prst="roundRect">
            <a:avLst/>
          </a:prstGeom>
          <a:noFill/>
          <a:ln w="762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630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11939-F7DF-1217-368D-CDBC81CD652B}"/>
              </a:ext>
            </a:extLst>
          </p:cNvPr>
          <p:cNvPicPr>
            <a:picLocks noChangeAspect="1"/>
          </p:cNvPicPr>
          <p:nvPr/>
        </p:nvPicPr>
        <p:blipFill>
          <a:blip r:embed="rId3"/>
          <a:stretch>
            <a:fillRect/>
          </a:stretch>
        </p:blipFill>
        <p:spPr>
          <a:xfrm>
            <a:off x="2004441" y="241849"/>
            <a:ext cx="8309991" cy="6278445"/>
          </a:xfrm>
          <a:prstGeom prst="rect">
            <a:avLst/>
          </a:prstGeom>
        </p:spPr>
      </p:pic>
    </p:spTree>
    <p:extLst>
      <p:ext uri="{BB962C8B-B14F-4D97-AF65-F5344CB8AC3E}">
        <p14:creationId xmlns:p14="http://schemas.microsoft.com/office/powerpoint/2010/main" val="3670201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47854-7FCA-59A5-6D15-84EE90146AA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4C30752-1CA4-6A54-FCF1-6B7362D8A827}"/>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Scenario #1</a:t>
            </a:r>
          </a:p>
          <a:p>
            <a:endParaRPr lang="en-US" dirty="0"/>
          </a:p>
        </p:txBody>
      </p:sp>
      <p:sp>
        <p:nvSpPr>
          <p:cNvPr id="3" name="Text Placeholder 3">
            <a:extLst>
              <a:ext uri="{FF2B5EF4-FFF2-40B4-BE49-F238E27FC236}">
                <a16:creationId xmlns:a16="http://schemas.microsoft.com/office/drawing/2014/main" id="{FAA85F6A-D2E0-851B-2D4C-A1B0551667ED}"/>
              </a:ext>
            </a:extLst>
          </p:cNvPr>
          <p:cNvSpPr txBox="1">
            <a:spLocks/>
          </p:cNvSpPr>
          <p:nvPr/>
        </p:nvSpPr>
        <p:spPr>
          <a:xfrm>
            <a:off x="831851" y="2995669"/>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endParaRPr lang="en-US" dirty="0"/>
          </a:p>
        </p:txBody>
      </p:sp>
      <p:sp>
        <p:nvSpPr>
          <p:cNvPr id="4" name="Text Placeholder 3">
            <a:extLst>
              <a:ext uri="{FF2B5EF4-FFF2-40B4-BE49-F238E27FC236}">
                <a16:creationId xmlns:a16="http://schemas.microsoft.com/office/drawing/2014/main" id="{EB47D141-11C4-40EF-EFD1-F0126B09951C}"/>
              </a:ext>
            </a:extLst>
          </p:cNvPr>
          <p:cNvSpPr txBox="1">
            <a:spLocks/>
          </p:cNvSpPr>
          <p:nvPr/>
        </p:nvSpPr>
        <p:spPr>
          <a:xfrm>
            <a:off x="838200" y="2617717"/>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CA" dirty="0"/>
              <a:t>SBS near Prince George</a:t>
            </a:r>
          </a:p>
          <a:p>
            <a:pPr marL="228600" lvl="1">
              <a:spcBef>
                <a:spcPts val="1000"/>
              </a:spcBef>
              <a:buClr>
                <a:srgbClr val="255054"/>
              </a:buClr>
              <a:buFont typeface="Calibri" panose="020F0502020204030204" pitchFamily="34" charset="0"/>
              <a:buChar char="•"/>
            </a:pPr>
            <a:r>
              <a:rPr lang="en-CA" sz="2800" dirty="0"/>
              <a:t>Objective: Managing for ungulate habitat </a:t>
            </a:r>
          </a:p>
          <a:p>
            <a:pPr marL="685800" lvl="2">
              <a:spcBef>
                <a:spcPts val="1000"/>
              </a:spcBef>
              <a:buClr>
                <a:srgbClr val="255054"/>
              </a:buClr>
              <a:buFont typeface="Calibri" panose="020F0502020204030204" pitchFamily="34" charset="0"/>
              <a:buChar char="•"/>
            </a:pPr>
            <a:r>
              <a:rPr lang="en-CA" sz="2400" dirty="0"/>
              <a:t>Desired future condition – a mixed spruce/aspen stand at year 80 	</a:t>
            </a:r>
          </a:p>
          <a:p>
            <a:pPr marL="1143000" lvl="3">
              <a:spcBef>
                <a:spcPts val="1000"/>
              </a:spcBef>
              <a:buClr>
                <a:srgbClr val="255054"/>
              </a:buClr>
              <a:buFont typeface="Calibri" panose="020F0502020204030204" pitchFamily="34" charset="0"/>
              <a:buChar char="•"/>
            </a:pPr>
            <a:r>
              <a:rPr lang="en-CA" sz="2200" dirty="0"/>
              <a:t>Should I brush this stand? </a:t>
            </a:r>
          </a:p>
          <a:p>
            <a:pPr marL="1143000" lvl="3">
              <a:spcBef>
                <a:spcPts val="1000"/>
              </a:spcBef>
              <a:buClr>
                <a:srgbClr val="255054"/>
              </a:buClr>
              <a:buFont typeface="Calibri" panose="020F0502020204030204" pitchFamily="34" charset="0"/>
              <a:buChar char="•"/>
            </a:pPr>
            <a:r>
              <a:rPr lang="en-CA" sz="2200" dirty="0"/>
              <a:t>How much aspen do I need to retain? </a:t>
            </a:r>
          </a:p>
          <a:p>
            <a:pPr marL="228600" lvl="1">
              <a:spcBef>
                <a:spcPts val="1000"/>
              </a:spcBef>
              <a:buClr>
                <a:srgbClr val="255054"/>
              </a:buClr>
              <a:buFont typeface="Calibri" panose="020F0502020204030204" pitchFamily="34" charset="0"/>
              <a:buChar char="•"/>
            </a:pPr>
            <a:r>
              <a:rPr lang="en-US" sz="2800" dirty="0"/>
              <a:t>What model would you use?</a:t>
            </a:r>
          </a:p>
          <a:p>
            <a:pPr marL="685800" lvl="2">
              <a:spcBef>
                <a:spcPts val="1000"/>
              </a:spcBef>
              <a:buClr>
                <a:srgbClr val="255054"/>
              </a:buClr>
              <a:buFont typeface="Calibri" panose="020F0502020204030204" pitchFamily="34" charset="0"/>
              <a:buChar char="•"/>
            </a:pPr>
            <a:r>
              <a:rPr lang="en-US" sz="2400" dirty="0"/>
              <a:t>Region, species, spatially explicit?</a:t>
            </a:r>
          </a:p>
          <a:p>
            <a:pPr marL="1828800" lvl="4" indent="-457200">
              <a:spcBef>
                <a:spcPts val="1000"/>
              </a:spcBef>
              <a:buClr>
                <a:srgbClr val="255054"/>
              </a:buClr>
              <a:buFont typeface="Wingdings" panose="05000000000000000000" pitchFamily="2" charset="2"/>
              <a:buChar char="Ø"/>
            </a:pPr>
            <a:r>
              <a:rPr lang="en-US" sz="2800" dirty="0"/>
              <a:t>MGM or SORTIE</a:t>
            </a:r>
          </a:p>
        </p:txBody>
      </p:sp>
    </p:spTree>
    <p:extLst>
      <p:ext uri="{BB962C8B-B14F-4D97-AF65-F5344CB8AC3E}">
        <p14:creationId xmlns:p14="http://schemas.microsoft.com/office/powerpoint/2010/main" val="368393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B702D-4490-F66F-AECE-315D09B2A17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51491C9A-4130-30B5-F554-938452FA010E}"/>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Additional Scenarios</a:t>
            </a:r>
          </a:p>
          <a:p>
            <a:endParaRPr lang="en-US" dirty="0"/>
          </a:p>
        </p:txBody>
      </p:sp>
      <p:sp>
        <p:nvSpPr>
          <p:cNvPr id="3" name="Text Placeholder 3">
            <a:extLst>
              <a:ext uri="{FF2B5EF4-FFF2-40B4-BE49-F238E27FC236}">
                <a16:creationId xmlns:a16="http://schemas.microsoft.com/office/drawing/2014/main" id="{9D042D91-C809-B55E-05A6-3153FF64C019}"/>
              </a:ext>
            </a:extLst>
          </p:cNvPr>
          <p:cNvSpPr txBox="1">
            <a:spLocks/>
          </p:cNvSpPr>
          <p:nvPr/>
        </p:nvSpPr>
        <p:spPr>
          <a:xfrm>
            <a:off x="831851" y="2995669"/>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endParaRPr lang="en-US" dirty="0"/>
          </a:p>
        </p:txBody>
      </p:sp>
      <p:sp>
        <p:nvSpPr>
          <p:cNvPr id="4" name="Text Placeholder 3">
            <a:extLst>
              <a:ext uri="{FF2B5EF4-FFF2-40B4-BE49-F238E27FC236}">
                <a16:creationId xmlns:a16="http://schemas.microsoft.com/office/drawing/2014/main" id="{7097068D-2F5B-36FC-5451-1A1E5F35C471}"/>
              </a:ext>
            </a:extLst>
          </p:cNvPr>
          <p:cNvSpPr txBox="1">
            <a:spLocks/>
          </p:cNvSpPr>
          <p:nvPr/>
        </p:nvSpPr>
        <p:spPr>
          <a:xfrm>
            <a:off x="838200" y="2617717"/>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Explore implications of size and pattern of gap cuts in a mixed ICH in NW BC</a:t>
            </a:r>
          </a:p>
          <a:p>
            <a:pPr lvl="1">
              <a:buClr>
                <a:srgbClr val="255054"/>
              </a:buClr>
              <a:buFont typeface="Calibri" panose="020F0502020204030204" pitchFamily="34" charset="0"/>
              <a:buChar char="•"/>
            </a:pPr>
            <a:r>
              <a:rPr lang="en-US" dirty="0"/>
              <a:t>Will support cedar regeneration? </a:t>
            </a:r>
          </a:p>
          <a:p>
            <a:pPr lvl="1">
              <a:buClr>
                <a:srgbClr val="255054"/>
              </a:buClr>
              <a:buFont typeface="Calibri" panose="020F0502020204030204" pitchFamily="34" charset="0"/>
              <a:buChar char="•"/>
            </a:pPr>
            <a:r>
              <a:rPr lang="en-US" dirty="0"/>
              <a:t>Spruce regeneration? </a:t>
            </a:r>
          </a:p>
          <a:p>
            <a:pPr lvl="3">
              <a:buClr>
                <a:srgbClr val="255054"/>
              </a:buClr>
              <a:buFont typeface="Wingdings" panose="05000000000000000000" pitchFamily="2" charset="2"/>
              <a:buChar char="Ø"/>
            </a:pPr>
            <a:r>
              <a:rPr lang="en-US" sz="2400" dirty="0"/>
              <a:t>SORTIE-ND</a:t>
            </a:r>
          </a:p>
          <a:p>
            <a:pPr>
              <a:buClr>
                <a:srgbClr val="255054"/>
              </a:buClr>
              <a:buFont typeface="Calibri" panose="020F0502020204030204" pitchFamily="34" charset="0"/>
              <a:buChar char="•"/>
            </a:pPr>
            <a:r>
              <a:rPr lang="en-US" dirty="0"/>
              <a:t>Commercial thinning in SBS pine stand? </a:t>
            </a:r>
          </a:p>
          <a:p>
            <a:pPr lvl="3">
              <a:buClr>
                <a:srgbClr val="255054"/>
              </a:buClr>
              <a:buFont typeface="Wingdings" panose="05000000000000000000" pitchFamily="2" charset="2"/>
              <a:buChar char="Ø"/>
            </a:pPr>
            <a:r>
              <a:rPr lang="en-US" sz="2400" dirty="0"/>
              <a:t>TASS, MGM, SORTIE-ND</a:t>
            </a:r>
          </a:p>
          <a:p>
            <a:pPr>
              <a:buClr>
                <a:srgbClr val="255054"/>
              </a:buClr>
              <a:buFont typeface="Calibri" panose="020F0502020204030204" pitchFamily="34" charset="0"/>
              <a:buChar char="•"/>
            </a:pPr>
            <a:r>
              <a:rPr lang="en-US" dirty="0"/>
              <a:t>Commercial thinning in the southern interior? </a:t>
            </a:r>
          </a:p>
          <a:p>
            <a:pPr lvl="3">
              <a:buClr>
                <a:srgbClr val="255054"/>
              </a:buClr>
              <a:buFont typeface="Wingdings" panose="05000000000000000000" pitchFamily="2" charset="2"/>
              <a:buChar char="Ø"/>
            </a:pPr>
            <a:r>
              <a:rPr lang="en-US" sz="2400" dirty="0"/>
              <a:t>TASS, FVS-BC</a:t>
            </a:r>
          </a:p>
          <a:p>
            <a:pPr marL="342900" indent="-342900">
              <a:buFontTx/>
              <a:buChar char="-"/>
            </a:pPr>
            <a:endParaRPr lang="en-CA" dirty="0"/>
          </a:p>
        </p:txBody>
      </p:sp>
    </p:spTree>
    <p:extLst>
      <p:ext uri="{BB962C8B-B14F-4D97-AF65-F5344CB8AC3E}">
        <p14:creationId xmlns:p14="http://schemas.microsoft.com/office/powerpoint/2010/main" val="290691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F947C-4043-3334-5A55-DD07A4AE8487}"/>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10766987-B842-0B1D-C0F8-14319C279C03}"/>
              </a:ext>
            </a:extLst>
          </p:cNvPr>
          <p:cNvSpPr txBox="1">
            <a:spLocks/>
          </p:cNvSpPr>
          <p:nvPr/>
        </p:nvSpPr>
        <p:spPr>
          <a:xfrm>
            <a:off x="513069" y="1779265"/>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t>Questions models could be used to address: </a:t>
            </a:r>
          </a:p>
          <a:p>
            <a:pPr>
              <a:buClr>
                <a:srgbClr val="45959D"/>
              </a:buClr>
              <a:buFont typeface="Wingdings" panose="05000000000000000000" pitchFamily="2" charset="2"/>
              <a:buChar char="§"/>
            </a:pPr>
            <a:r>
              <a:rPr lang="en-CA" dirty="0"/>
              <a:t>Following application of wildfire resilience stocking standards – what future condition will result in 20, 40, 60 years? </a:t>
            </a:r>
          </a:p>
          <a:p>
            <a:pPr lvl="1">
              <a:buClr>
                <a:srgbClr val="45959D"/>
              </a:buClr>
              <a:buFont typeface="Wingdings" panose="05000000000000000000" pitchFamily="2" charset="2"/>
              <a:buChar char="§"/>
            </a:pPr>
            <a:r>
              <a:rPr lang="en-CA" sz="2800" dirty="0"/>
              <a:t>will natural ingress occur? </a:t>
            </a:r>
          </a:p>
          <a:p>
            <a:pPr>
              <a:buClr>
                <a:srgbClr val="45959D"/>
              </a:buClr>
              <a:buFont typeface="Wingdings" panose="05000000000000000000" pitchFamily="2" charset="2"/>
              <a:buChar char="§"/>
            </a:pPr>
            <a:r>
              <a:rPr lang="en-CA" dirty="0"/>
              <a:t>How do partial harvest patterns compare to clearcuts in sequestering carbon over an 80-year horizon?</a:t>
            </a:r>
          </a:p>
          <a:p>
            <a:pPr>
              <a:buClr>
                <a:srgbClr val="45959D"/>
              </a:buClr>
              <a:buFont typeface="Wingdings" panose="05000000000000000000" pitchFamily="2" charset="2"/>
              <a:buChar char="§"/>
            </a:pPr>
            <a:r>
              <a:rPr lang="en-CA" dirty="0"/>
              <a:t>Single tree selection – How long until the stand returns to pre-harvest basal area?</a:t>
            </a:r>
          </a:p>
          <a:p>
            <a:pPr>
              <a:buClr>
                <a:srgbClr val="45959D"/>
              </a:buClr>
              <a:buFont typeface="Wingdings" panose="05000000000000000000" pitchFamily="2" charset="2"/>
              <a:buChar char="Ø"/>
            </a:pPr>
            <a:endParaRPr lang="en-US" sz="2400" dirty="0"/>
          </a:p>
        </p:txBody>
      </p:sp>
    </p:spTree>
    <p:extLst>
      <p:ext uri="{BB962C8B-B14F-4D97-AF65-F5344CB8AC3E}">
        <p14:creationId xmlns:p14="http://schemas.microsoft.com/office/powerpoint/2010/main" val="124067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866E3-5B10-8A01-FEC3-A538F623C6F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60C727F-F573-57D3-19B8-1EA6F0B1039B}"/>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3" name="Text Placeholder 3">
            <a:extLst>
              <a:ext uri="{FF2B5EF4-FFF2-40B4-BE49-F238E27FC236}">
                <a16:creationId xmlns:a16="http://schemas.microsoft.com/office/drawing/2014/main" id="{DB02398A-746B-0F2F-DD78-D5FE570BDDB5}"/>
              </a:ext>
            </a:extLst>
          </p:cNvPr>
          <p:cNvSpPr txBox="1">
            <a:spLocks/>
          </p:cNvSpPr>
          <p:nvPr/>
        </p:nvSpPr>
        <p:spPr>
          <a:xfrm>
            <a:off x="838200" y="1844130"/>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Models are powerful tools</a:t>
            </a:r>
          </a:p>
          <a:p>
            <a:pPr>
              <a:buClr>
                <a:srgbClr val="255054"/>
              </a:buClr>
              <a:buFont typeface="Calibri" panose="020F0502020204030204" pitchFamily="34" charset="0"/>
              <a:buChar char="•"/>
            </a:pPr>
            <a:r>
              <a:rPr lang="en-US" dirty="0"/>
              <a:t>No single model fits all situations</a:t>
            </a:r>
          </a:p>
          <a:p>
            <a:pPr>
              <a:buClr>
                <a:srgbClr val="255054"/>
              </a:buClr>
              <a:buFont typeface="Calibri" panose="020F0502020204030204" pitchFamily="34" charset="0"/>
              <a:buChar char="•"/>
            </a:pPr>
            <a:r>
              <a:rPr lang="en-US" dirty="0"/>
              <a:t>Model choice depends on: </a:t>
            </a:r>
          </a:p>
          <a:p>
            <a:pPr lvl="1">
              <a:buClr>
                <a:srgbClr val="255054"/>
              </a:buClr>
              <a:buFont typeface="Calibri" panose="020F0502020204030204" pitchFamily="34" charset="0"/>
              <a:buChar char="•"/>
            </a:pPr>
            <a:r>
              <a:rPr lang="en-US" dirty="0"/>
              <a:t>Stand type</a:t>
            </a:r>
          </a:p>
          <a:p>
            <a:pPr lvl="1">
              <a:buClr>
                <a:srgbClr val="255054"/>
              </a:buClr>
              <a:buFont typeface="Calibri" panose="020F0502020204030204" pitchFamily="34" charset="0"/>
              <a:buChar char="•"/>
            </a:pPr>
            <a:r>
              <a:rPr lang="en-US" dirty="0"/>
              <a:t>Region and ecosystem</a:t>
            </a:r>
          </a:p>
          <a:p>
            <a:pPr lvl="1">
              <a:buClr>
                <a:srgbClr val="255054"/>
              </a:buClr>
              <a:buFont typeface="Calibri" panose="020F0502020204030204" pitchFamily="34" charset="0"/>
              <a:buChar char="•"/>
            </a:pPr>
            <a:r>
              <a:rPr lang="en-US" dirty="0"/>
              <a:t>Management objectives</a:t>
            </a:r>
          </a:p>
          <a:p>
            <a:pPr lvl="1">
              <a:buClr>
                <a:srgbClr val="255054"/>
              </a:buClr>
              <a:buFont typeface="Calibri" panose="020F0502020204030204" pitchFamily="34" charset="0"/>
              <a:buChar char="•"/>
            </a:pPr>
            <a:r>
              <a:rPr lang="en-US" dirty="0"/>
              <a:t>Data availability</a:t>
            </a:r>
          </a:p>
          <a:p>
            <a:pPr lvl="1">
              <a:buClr>
                <a:srgbClr val="255054"/>
              </a:buClr>
              <a:buFont typeface="Calibri" panose="020F0502020204030204" pitchFamily="34" charset="0"/>
              <a:buChar char="•"/>
            </a:pPr>
            <a:r>
              <a:rPr lang="en-US" dirty="0"/>
              <a:t>Complexity required</a:t>
            </a:r>
          </a:p>
          <a:p>
            <a:pPr>
              <a:buClr>
                <a:srgbClr val="255054"/>
              </a:buClr>
              <a:buFont typeface="Calibri" panose="020F0502020204030204" pitchFamily="34" charset="0"/>
              <a:buChar char="•"/>
            </a:pPr>
            <a:r>
              <a:rPr lang="en-US" dirty="0"/>
              <a:t>Models complement field data and monitoring</a:t>
            </a:r>
          </a:p>
        </p:txBody>
      </p:sp>
      <p:sp>
        <p:nvSpPr>
          <p:cNvPr id="4" name="Title 2">
            <a:extLst>
              <a:ext uri="{FF2B5EF4-FFF2-40B4-BE49-F238E27FC236}">
                <a16:creationId xmlns:a16="http://schemas.microsoft.com/office/drawing/2014/main" id="{D5C1062C-1520-6E5B-A640-CDCA477E7462}"/>
              </a:ext>
            </a:extLst>
          </p:cNvPr>
          <p:cNvSpPr txBox="1">
            <a:spLocks/>
          </p:cNvSpPr>
          <p:nvPr/>
        </p:nvSpPr>
        <p:spPr>
          <a:xfrm>
            <a:off x="527051" y="139573"/>
            <a:ext cx="6026149" cy="736728"/>
          </a:xfrm>
          <a:prstGeom prst="rect">
            <a:avLst/>
          </a:prstGeom>
          <a:solidFill>
            <a:srgbClr val="C4E9F6"/>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Bringing It All Together</a:t>
            </a:r>
            <a:endParaRPr lang="en-US" b="1" dirty="0"/>
          </a:p>
        </p:txBody>
      </p:sp>
    </p:spTree>
    <p:extLst>
      <p:ext uri="{BB962C8B-B14F-4D97-AF65-F5344CB8AC3E}">
        <p14:creationId xmlns:p14="http://schemas.microsoft.com/office/powerpoint/2010/main" val="966607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D30B-841F-666C-DD16-DF5D76822326}"/>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315FAFBA-3A9A-FD7D-C7EA-E99A7382E7A4}"/>
              </a:ext>
            </a:extLst>
          </p:cNvPr>
          <p:cNvSpPr txBox="1">
            <a:spLocks/>
          </p:cNvSpPr>
          <p:nvPr/>
        </p:nvSpPr>
        <p:spPr>
          <a:xfrm>
            <a:off x="831851" y="1643119"/>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CA" dirty="0"/>
              <a:t>6 models are available</a:t>
            </a:r>
          </a:p>
          <a:p>
            <a:pPr lvl="1">
              <a:buClr>
                <a:srgbClr val="255054"/>
              </a:buClr>
              <a:buFont typeface="Calibri" panose="020F0502020204030204" pitchFamily="34" charset="0"/>
              <a:buChar char="•"/>
            </a:pPr>
            <a:r>
              <a:rPr lang="en-CA" dirty="0"/>
              <a:t>TASS, TIPSY, VDYP, SORTIE-ND, MGM, FVS-BC</a:t>
            </a:r>
          </a:p>
          <a:p>
            <a:pPr>
              <a:buClr>
                <a:srgbClr val="255054"/>
              </a:buClr>
              <a:buFont typeface="Calibri" panose="020F0502020204030204" pitchFamily="34" charset="0"/>
              <a:buChar char="•"/>
            </a:pPr>
            <a:r>
              <a:rPr lang="en-CA" dirty="0"/>
              <a:t>Strengths and capabilities differ</a:t>
            </a:r>
          </a:p>
          <a:p>
            <a:pPr lvl="1">
              <a:buClr>
                <a:srgbClr val="255054"/>
              </a:buClr>
              <a:buFont typeface="Calibri" panose="020F0502020204030204" pitchFamily="34" charset="0"/>
              <a:buChar char="•"/>
            </a:pPr>
            <a:r>
              <a:rPr lang="en-CA" dirty="0"/>
              <a:t>important understand what a model is appropriate for</a:t>
            </a:r>
          </a:p>
          <a:p>
            <a:pPr>
              <a:buClr>
                <a:srgbClr val="255054"/>
              </a:buClr>
              <a:buFont typeface="Calibri" panose="020F0502020204030204" pitchFamily="34" charset="0"/>
              <a:buChar char="•"/>
            </a:pPr>
            <a:r>
              <a:rPr lang="en-CA" dirty="0"/>
              <a:t>Support move toward innovative silviculture and developing stand development pathways</a:t>
            </a:r>
          </a:p>
          <a:p>
            <a:pPr>
              <a:buClr>
                <a:srgbClr val="255054"/>
              </a:buClr>
              <a:buFont typeface="Calibri" panose="020F0502020204030204" pitchFamily="34" charset="0"/>
              <a:buChar char="•"/>
            </a:pPr>
            <a:r>
              <a:rPr lang="en-CA" dirty="0"/>
              <a:t>Report is coming soon</a:t>
            </a:r>
          </a:p>
          <a:p>
            <a:pPr>
              <a:buClr>
                <a:srgbClr val="255054"/>
              </a:buClr>
              <a:buFont typeface="Calibri" panose="020F0502020204030204" pitchFamily="34" charset="0"/>
              <a:buChar char="•"/>
            </a:pPr>
            <a:r>
              <a:rPr lang="en-CA" dirty="0"/>
              <a:t>Webinars will follow </a:t>
            </a:r>
          </a:p>
          <a:p>
            <a:pPr>
              <a:buClr>
                <a:srgbClr val="255054"/>
              </a:buClr>
              <a:buFont typeface="Calibri" panose="020F0502020204030204" pitchFamily="34" charset="0"/>
              <a:buChar char="•"/>
            </a:pPr>
            <a:r>
              <a:rPr lang="en-CA" dirty="0">
                <a:solidFill>
                  <a:schemeClr val="accent1"/>
                </a:solidFill>
              </a:rPr>
              <a:t>Models - continually under development and being updated  </a:t>
            </a:r>
          </a:p>
          <a:p>
            <a:pPr lvl="2">
              <a:buClr>
                <a:srgbClr val="255054"/>
              </a:buClr>
              <a:buFont typeface="Calibri" panose="020F0502020204030204" pitchFamily="34" charset="0"/>
              <a:buChar char="•"/>
            </a:pPr>
            <a:r>
              <a:rPr lang="en-CA" dirty="0">
                <a:solidFill>
                  <a:schemeClr val="accent1"/>
                </a:solidFill>
              </a:rPr>
              <a:t>What format of report is most useful to you?  (website, printable pdf, published hardcopy)</a:t>
            </a:r>
          </a:p>
          <a:p>
            <a:pPr lvl="2">
              <a:buClr>
                <a:srgbClr val="255054"/>
              </a:buClr>
              <a:buFont typeface="Calibri" panose="020F0502020204030204" pitchFamily="34" charset="0"/>
              <a:buChar char="•"/>
            </a:pPr>
            <a:r>
              <a:rPr lang="en-CA" dirty="0">
                <a:solidFill>
                  <a:srgbClr val="255054"/>
                </a:solidFill>
              </a:rPr>
              <a:t>Talk to me and let me know!</a:t>
            </a:r>
            <a:endParaRPr lang="en-US" dirty="0">
              <a:solidFill>
                <a:srgbClr val="255054"/>
              </a:solidFill>
            </a:endParaRPr>
          </a:p>
        </p:txBody>
      </p:sp>
      <p:sp>
        <p:nvSpPr>
          <p:cNvPr id="8" name="Title 2">
            <a:extLst>
              <a:ext uri="{FF2B5EF4-FFF2-40B4-BE49-F238E27FC236}">
                <a16:creationId xmlns:a16="http://schemas.microsoft.com/office/drawing/2014/main" id="{12A365E7-7B41-BA4B-6A82-B474F13EAA2B}"/>
              </a:ext>
            </a:extLst>
          </p:cNvPr>
          <p:cNvSpPr txBox="1">
            <a:spLocks/>
          </p:cNvSpPr>
          <p:nvPr/>
        </p:nvSpPr>
        <p:spPr>
          <a:xfrm>
            <a:off x="527051" y="139573"/>
            <a:ext cx="6026149" cy="736728"/>
          </a:xfrm>
          <a:prstGeom prst="rect">
            <a:avLst/>
          </a:prstGeom>
          <a:solidFill>
            <a:srgbClr val="C4E9F6"/>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Closing</a:t>
            </a:r>
            <a:endParaRPr lang="en-US" b="1" dirty="0"/>
          </a:p>
        </p:txBody>
      </p:sp>
    </p:spTree>
    <p:extLst>
      <p:ext uri="{BB962C8B-B14F-4D97-AF65-F5344CB8AC3E}">
        <p14:creationId xmlns:p14="http://schemas.microsoft.com/office/powerpoint/2010/main" val="341927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2605C-6005-4224-D3E0-556479DF9849}"/>
              </a:ext>
            </a:extLst>
          </p:cNvPr>
          <p:cNvPicPr>
            <a:picLocks noChangeAspect="1"/>
          </p:cNvPicPr>
          <p:nvPr/>
        </p:nvPicPr>
        <p:blipFill>
          <a:blip r:embed="rId3"/>
          <a:stretch>
            <a:fillRect/>
          </a:stretch>
        </p:blipFill>
        <p:spPr>
          <a:xfrm>
            <a:off x="2018731" y="371048"/>
            <a:ext cx="8154538" cy="6115904"/>
          </a:xfrm>
          <a:prstGeom prst="rect">
            <a:avLst/>
          </a:prstGeom>
        </p:spPr>
      </p:pic>
    </p:spTree>
    <p:extLst>
      <p:ext uri="{BB962C8B-B14F-4D97-AF65-F5344CB8AC3E}">
        <p14:creationId xmlns:p14="http://schemas.microsoft.com/office/powerpoint/2010/main" val="2291476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0073ECC-42E7-E49C-BC9F-137A1747EEB0}"/>
              </a:ext>
            </a:extLst>
          </p:cNvPr>
          <p:cNvSpPr>
            <a:spLocks noGrp="1"/>
          </p:cNvSpPr>
          <p:nvPr>
            <p:ph type="body" idx="1"/>
          </p:nvPr>
        </p:nvSpPr>
        <p:spPr>
          <a:xfrm>
            <a:off x="695587" y="1955434"/>
            <a:ext cx="10515600" cy="3093983"/>
          </a:xfrm>
        </p:spPr>
        <p:txBody>
          <a:bodyPr/>
          <a:lstStyle/>
          <a:p>
            <a:r>
              <a:rPr lang="en-CA" sz="4400" b="1" dirty="0"/>
              <a:t>Acknowledgements</a:t>
            </a:r>
          </a:p>
          <a:p>
            <a:r>
              <a:rPr lang="en-CA" sz="2800" dirty="0"/>
              <a:t>Model Report Team:</a:t>
            </a:r>
          </a:p>
          <a:p>
            <a:r>
              <a:rPr lang="en-CA" sz="2800" dirty="0"/>
              <a:t>Catherine Bealle Statland, Yanguo Qin, Wenli Xu, Ira Sutherland, Don Robinson, Erica Lilles, Alana Clason, Trevor Blenner-Hassett, Felix </a:t>
            </a:r>
            <a:r>
              <a:rPr lang="en-CA" sz="2800" dirty="0" err="1"/>
              <a:t>Obiote</a:t>
            </a:r>
            <a:r>
              <a:rPr lang="en-CA" sz="2800" dirty="0"/>
              <a:t>, Caren Dymond</a:t>
            </a:r>
          </a:p>
          <a:p>
            <a:r>
              <a:rPr lang="en-CA" sz="2800" dirty="0"/>
              <a:t>FUSE Consulting Ltd.</a:t>
            </a:r>
          </a:p>
          <a:p>
            <a:endParaRPr lang="en-US" dirty="0"/>
          </a:p>
        </p:txBody>
      </p:sp>
    </p:spTree>
    <p:extLst>
      <p:ext uri="{BB962C8B-B14F-4D97-AF65-F5344CB8AC3E}">
        <p14:creationId xmlns:p14="http://schemas.microsoft.com/office/powerpoint/2010/main" val="1386310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0CF2-B990-E257-A35F-C3B67B506562}"/>
              </a:ext>
            </a:extLst>
          </p:cNvPr>
          <p:cNvSpPr>
            <a:spLocks noGrp="1"/>
          </p:cNvSpPr>
          <p:nvPr>
            <p:ph type="ctrTitle"/>
          </p:nvPr>
        </p:nvSpPr>
        <p:spPr>
          <a:xfrm>
            <a:off x="564689" y="2627280"/>
            <a:ext cx="11062622" cy="1078687"/>
          </a:xfrm>
        </p:spPr>
        <p:txBody>
          <a:bodyPr/>
          <a:lstStyle/>
          <a:p>
            <a:br>
              <a:rPr lang="en-CA" dirty="0">
                <a:solidFill>
                  <a:schemeClr val="bg1"/>
                </a:solidFill>
              </a:rPr>
            </a:br>
            <a:r>
              <a:rPr lang="en-CA" dirty="0">
                <a:solidFill>
                  <a:schemeClr val="bg1"/>
                </a:solidFill>
              </a:rPr>
              <a:t>Questions and Discussion</a:t>
            </a:r>
            <a:endParaRPr lang="en-US" dirty="0">
              <a:solidFill>
                <a:schemeClr val="bg1"/>
              </a:solidFill>
            </a:endParaRPr>
          </a:p>
        </p:txBody>
      </p:sp>
      <p:sp>
        <p:nvSpPr>
          <p:cNvPr id="3" name="Subtitle 2">
            <a:extLst>
              <a:ext uri="{FF2B5EF4-FFF2-40B4-BE49-F238E27FC236}">
                <a16:creationId xmlns:a16="http://schemas.microsoft.com/office/drawing/2014/main" id="{480E1C3A-A7D6-488A-513E-C9EAE43CE116}"/>
              </a:ext>
            </a:extLst>
          </p:cNvPr>
          <p:cNvSpPr>
            <a:spLocks noGrp="1"/>
          </p:cNvSpPr>
          <p:nvPr>
            <p:ph type="subTitle" idx="1"/>
          </p:nvPr>
        </p:nvSpPr>
        <p:spPr>
          <a:xfrm>
            <a:off x="3384804" y="4064896"/>
            <a:ext cx="5860796" cy="2685154"/>
          </a:xfrm>
          <a:solidFill>
            <a:srgbClr val="C4E9F6"/>
          </a:solidFill>
        </p:spPr>
        <p:txBody>
          <a:bodyPr/>
          <a:lstStyle/>
          <a:p>
            <a:r>
              <a:rPr lang="en-US" dirty="0"/>
              <a:t>For additional information, contact:</a:t>
            </a:r>
          </a:p>
          <a:p>
            <a:br>
              <a:rPr lang="en-US" sz="200" dirty="0"/>
            </a:br>
            <a:r>
              <a:rPr lang="en-US" dirty="0"/>
              <a:t>Erin Hall RPF, MSc </a:t>
            </a:r>
          </a:p>
          <a:p>
            <a:r>
              <a:rPr lang="en-US" dirty="0"/>
              <a:t> Forest Science, Planning &amp; Practices Branch, Office of the Chief Forester</a:t>
            </a:r>
          </a:p>
          <a:p>
            <a:r>
              <a:rPr lang="en-US" dirty="0"/>
              <a:t>Ministry of Forests</a:t>
            </a:r>
          </a:p>
          <a:p>
            <a:r>
              <a:rPr lang="en-US" dirty="0"/>
              <a:t>Erin.Hall@gov.bc.ca</a:t>
            </a:r>
          </a:p>
          <a:p>
            <a:pPr algn="l"/>
            <a:endParaRPr lang="en-US" dirty="0"/>
          </a:p>
        </p:txBody>
      </p:sp>
    </p:spTree>
    <p:extLst>
      <p:ext uri="{BB962C8B-B14F-4D97-AF65-F5344CB8AC3E}">
        <p14:creationId xmlns:p14="http://schemas.microsoft.com/office/powerpoint/2010/main" val="1470784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3723F-041A-5461-51B1-7DF60BCF3BA0}"/>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ECBCA8F5-D87A-E397-E809-30347506CCC0}"/>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800"/>
              </a:spcAft>
            </a:pPr>
            <a:r>
              <a:rPr lang="en-CA" b="1" kern="100" dirty="0">
                <a:latin typeface="Aptos" panose="020B0004020202020204" pitchFamily="34" charset="0"/>
                <a:ea typeface="Aptos" panose="020B0004020202020204" pitchFamily="34" charset="0"/>
                <a:cs typeface="Times New Roman" panose="02020603050405020304" pitchFamily="18" charset="0"/>
              </a:rPr>
              <a:t>O</a:t>
            </a:r>
            <a:r>
              <a:rPr lang="en-US" b="1" kern="100" dirty="0" err="1">
                <a:latin typeface="Aptos" panose="020B0004020202020204" pitchFamily="34" charset="0"/>
                <a:ea typeface="Aptos" panose="020B0004020202020204" pitchFamily="34" charset="0"/>
                <a:cs typeface="Times New Roman" panose="02020603050405020304" pitchFamily="18" charset="0"/>
              </a:rPr>
              <a:t>utline</a:t>
            </a: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7" name="Text Placeholder 3">
            <a:extLst>
              <a:ext uri="{FF2B5EF4-FFF2-40B4-BE49-F238E27FC236}">
                <a16:creationId xmlns:a16="http://schemas.microsoft.com/office/drawing/2014/main" id="{FDCF1A42-B7DD-8509-5FD0-792CBFC447D0}"/>
              </a:ext>
            </a:extLst>
          </p:cNvPr>
          <p:cNvSpPr txBox="1">
            <a:spLocks/>
          </p:cNvSpPr>
          <p:nvPr/>
        </p:nvSpPr>
        <p:spPr>
          <a:xfrm>
            <a:off x="831851" y="2752388"/>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buClr>
                <a:srgbClr val="255054"/>
              </a:buClr>
              <a:buSzPct val="100000"/>
              <a:tabLst>
                <a:tab pos="457200" algn="l"/>
              </a:tabLst>
            </a:pPr>
            <a:r>
              <a:rPr lang="en-US" dirty="0"/>
              <a:t>Overview  of forest modelling</a:t>
            </a:r>
          </a:p>
          <a:p>
            <a:pPr>
              <a:spcAft>
                <a:spcPts val="800"/>
              </a:spcAft>
              <a:buClr>
                <a:srgbClr val="255054"/>
              </a:buClr>
              <a:buSzPct val="100000"/>
              <a:tabLst>
                <a:tab pos="457200" algn="l"/>
              </a:tabLst>
            </a:pPr>
            <a:r>
              <a:rPr lang="en-US" dirty="0"/>
              <a:t>Introduce forest models in BC</a:t>
            </a:r>
          </a:p>
          <a:p>
            <a:pPr>
              <a:spcAft>
                <a:spcPts val="800"/>
              </a:spcAft>
              <a:buClr>
                <a:srgbClr val="255054"/>
              </a:buClr>
              <a:buSzPct val="100000"/>
              <a:tabLst>
                <a:tab pos="457200" algn="l"/>
              </a:tabLst>
            </a:pPr>
            <a:r>
              <a:rPr lang="en-US" dirty="0"/>
              <a:t>Model selection criteria – which one is right for you?</a:t>
            </a:r>
          </a:p>
          <a:p>
            <a:pPr marL="0" indent="0">
              <a:spcAft>
                <a:spcPts val="800"/>
              </a:spcAft>
              <a:buClr>
                <a:srgbClr val="255054"/>
              </a:buClr>
              <a:buSzPct val="100000"/>
              <a:buNone/>
              <a:tabLst>
                <a:tab pos="457200" algn="l"/>
              </a:tabLst>
            </a:pPr>
            <a:endParaRPr lang="en-US" dirty="0"/>
          </a:p>
          <a:p>
            <a:pPr>
              <a:spcAft>
                <a:spcPts val="800"/>
              </a:spcAft>
              <a:buClr>
                <a:srgbClr val="255054"/>
              </a:buClr>
              <a:buSzPct val="100000"/>
              <a:tabLst>
                <a:tab pos="457200" algn="l"/>
              </a:tabLst>
            </a:pPr>
            <a:endParaRPr lang="en-US" dirty="0"/>
          </a:p>
          <a:p>
            <a:pPr>
              <a:spcAft>
                <a:spcPts val="800"/>
              </a:spcAft>
              <a:buClr>
                <a:srgbClr val="255054"/>
              </a:buClr>
              <a:buSzPct val="100000"/>
              <a:tabLst>
                <a:tab pos="457200" algn="l"/>
              </a:tabLst>
            </a:pPr>
            <a:endParaRPr lang="en-US" dirty="0"/>
          </a:p>
          <a:p>
            <a:endParaRPr lang="en-US" dirty="0"/>
          </a:p>
        </p:txBody>
      </p:sp>
    </p:spTree>
    <p:extLst>
      <p:ext uri="{BB962C8B-B14F-4D97-AF65-F5344CB8AC3E}">
        <p14:creationId xmlns:p14="http://schemas.microsoft.com/office/powerpoint/2010/main" val="1390642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CCE53-FE6F-541F-6407-1DA29F8B7BD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386AF45-7929-E92F-6DBF-BC17B43BD0E9}"/>
              </a:ext>
            </a:extLst>
          </p:cNvPr>
          <p:cNvSpPr txBox="1">
            <a:spLocks/>
          </p:cNvSpPr>
          <p:nvPr/>
        </p:nvSpPr>
        <p:spPr>
          <a:xfrm>
            <a:off x="442331" y="1962593"/>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What Are Forest Models? </a:t>
            </a:r>
            <a:endParaRPr lang="en-US" b="1" dirty="0"/>
          </a:p>
        </p:txBody>
      </p:sp>
      <p:sp>
        <p:nvSpPr>
          <p:cNvPr id="3" name="Text Placeholder 3">
            <a:extLst>
              <a:ext uri="{FF2B5EF4-FFF2-40B4-BE49-F238E27FC236}">
                <a16:creationId xmlns:a16="http://schemas.microsoft.com/office/drawing/2014/main" id="{AA97957F-C2FB-1D3E-6576-06442253ACAD}"/>
              </a:ext>
            </a:extLst>
          </p:cNvPr>
          <p:cNvSpPr txBox="1">
            <a:spLocks/>
          </p:cNvSpPr>
          <p:nvPr/>
        </p:nvSpPr>
        <p:spPr>
          <a:xfrm>
            <a:off x="326525" y="3177271"/>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255054"/>
              </a:buClr>
              <a:buFont typeface="Calibri" panose="020F0502020204030204" pitchFamily="34" charset="0"/>
              <a:buChar char="•"/>
            </a:pPr>
            <a:r>
              <a:rPr lang="en-CA" dirty="0"/>
              <a:t>Simplified representations of reality</a:t>
            </a:r>
          </a:p>
          <a:p>
            <a:pPr lvl="1">
              <a:buClr>
                <a:srgbClr val="255054"/>
              </a:buClr>
              <a:buFont typeface="Calibri" panose="020F0502020204030204" pitchFamily="34" charset="0"/>
              <a:buChar char="•"/>
            </a:pPr>
            <a:r>
              <a:rPr lang="en-CA" dirty="0"/>
              <a:t>Explore how forests grow, change and respond to disturbances	</a:t>
            </a:r>
          </a:p>
          <a:p>
            <a:pPr>
              <a:buClr>
                <a:srgbClr val="255054"/>
              </a:buClr>
              <a:buFont typeface="Calibri" panose="020F0502020204030204" pitchFamily="34" charset="0"/>
              <a:buChar char="•"/>
            </a:pPr>
            <a:r>
              <a:rPr lang="en-CA" dirty="0"/>
              <a:t>Not crystal balls </a:t>
            </a:r>
          </a:p>
          <a:p>
            <a:pPr lvl="1">
              <a:buClr>
                <a:srgbClr val="255054"/>
              </a:buClr>
              <a:buFont typeface="Calibri" panose="020F0502020204030204" pitchFamily="34" charset="0"/>
              <a:buChar char="•"/>
            </a:pPr>
            <a:r>
              <a:rPr lang="en-CA" dirty="0"/>
              <a:t>Don’t predict the future</a:t>
            </a:r>
          </a:p>
          <a:p>
            <a:pPr lvl="2">
              <a:buClr>
                <a:srgbClr val="255054"/>
              </a:buClr>
              <a:buFont typeface="Calibri" panose="020F0502020204030204" pitchFamily="34" charset="0"/>
              <a:buChar char="•"/>
            </a:pPr>
            <a:r>
              <a:rPr lang="en-CA" sz="2400" dirty="0"/>
              <a:t>Explore possible futures based on assumptions</a:t>
            </a:r>
          </a:p>
          <a:p>
            <a:pPr>
              <a:buClr>
                <a:srgbClr val="255054"/>
              </a:buClr>
              <a:buFont typeface="Calibri" panose="020F0502020204030204" pitchFamily="34" charset="0"/>
              <a:buChar char="•"/>
            </a:pPr>
            <a:endParaRPr lang="en-US" dirty="0"/>
          </a:p>
        </p:txBody>
      </p:sp>
      <p:pic>
        <p:nvPicPr>
          <p:cNvPr id="9" name="Picture 8">
            <a:extLst>
              <a:ext uri="{FF2B5EF4-FFF2-40B4-BE49-F238E27FC236}">
                <a16:creationId xmlns:a16="http://schemas.microsoft.com/office/drawing/2014/main" id="{BA5E1444-5B82-2125-A9CA-0A860A089121}"/>
              </a:ext>
            </a:extLst>
          </p:cNvPr>
          <p:cNvPicPr>
            <a:picLocks noChangeAspect="1"/>
          </p:cNvPicPr>
          <p:nvPr/>
        </p:nvPicPr>
        <p:blipFill>
          <a:blip r:embed="rId3"/>
          <a:stretch>
            <a:fillRect/>
          </a:stretch>
        </p:blipFill>
        <p:spPr>
          <a:xfrm>
            <a:off x="8831580" y="1877349"/>
            <a:ext cx="3388418" cy="3421423"/>
          </a:xfrm>
          <a:prstGeom prst="rect">
            <a:avLst/>
          </a:prstGeom>
        </p:spPr>
      </p:pic>
    </p:spTree>
    <p:extLst>
      <p:ext uri="{BB962C8B-B14F-4D97-AF65-F5344CB8AC3E}">
        <p14:creationId xmlns:p14="http://schemas.microsoft.com/office/powerpoint/2010/main" val="159804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3AB2B42-E15F-2072-80D3-ED0AE8842EEA}"/>
              </a:ext>
            </a:extLst>
          </p:cNvPr>
          <p:cNvSpPr txBox="1">
            <a:spLocks/>
          </p:cNvSpPr>
          <p:nvPr/>
        </p:nvSpPr>
        <p:spPr>
          <a:xfrm>
            <a:off x="460684" y="173932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800"/>
              </a:spcAft>
            </a:pPr>
            <a:r>
              <a:rPr lang="en-US" b="1" kern="100" dirty="0">
                <a:latin typeface="Aptos" panose="020B0004020202020204" pitchFamily="34" charset="0"/>
                <a:ea typeface="Aptos" panose="020B0004020202020204" pitchFamily="34" charset="0"/>
                <a:cs typeface="Times New Roman" panose="02020603050405020304" pitchFamily="18" charset="0"/>
              </a:rPr>
              <a:t>Why Use Forest Models?</a:t>
            </a: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3">
            <a:extLst>
              <a:ext uri="{FF2B5EF4-FFF2-40B4-BE49-F238E27FC236}">
                <a16:creationId xmlns:a16="http://schemas.microsoft.com/office/drawing/2014/main" id="{4E7C6AE1-B3EE-C393-4413-3CF323458DFA}"/>
              </a:ext>
            </a:extLst>
          </p:cNvPr>
          <p:cNvSpPr txBox="1">
            <a:spLocks/>
          </p:cNvSpPr>
          <p:nvPr/>
        </p:nvSpPr>
        <p:spPr>
          <a:xfrm>
            <a:off x="7037579" y="2044693"/>
            <a:ext cx="5020309"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55054"/>
              </a:buClr>
              <a:buFont typeface="Calibri" panose="020F0502020204030204" pitchFamily="34" charset="0"/>
              <a:buChar char="•"/>
            </a:pPr>
            <a:r>
              <a:rPr lang="en-US" dirty="0"/>
              <a:t>Forests are complex, diverse, and constantly changing</a:t>
            </a:r>
          </a:p>
          <a:p>
            <a:pPr>
              <a:buClr>
                <a:srgbClr val="255054"/>
              </a:buClr>
              <a:buFont typeface="Calibri" panose="020F0502020204030204" pitchFamily="34" charset="0"/>
              <a:buChar char="•"/>
            </a:pPr>
            <a:r>
              <a:rPr lang="en-US" dirty="0"/>
              <a:t>Field experiments alone cannot answer all management questions</a:t>
            </a:r>
          </a:p>
          <a:p>
            <a:pPr>
              <a:buClr>
                <a:srgbClr val="255054"/>
              </a:buClr>
              <a:buFont typeface="Calibri" panose="020F0502020204030204" pitchFamily="34" charset="0"/>
              <a:buChar char="•"/>
            </a:pPr>
            <a:r>
              <a:rPr lang="en-US" dirty="0"/>
              <a:t>Models allow </a:t>
            </a:r>
          </a:p>
          <a:p>
            <a:pPr lvl="1">
              <a:buClr>
                <a:srgbClr val="255054"/>
              </a:buClr>
              <a:buFont typeface="Calibri" panose="020F0502020204030204" pitchFamily="34" charset="0"/>
              <a:buChar char="•"/>
            </a:pPr>
            <a:r>
              <a:rPr lang="en-US" dirty="0"/>
              <a:t>test scenarios </a:t>
            </a:r>
          </a:p>
          <a:p>
            <a:pPr lvl="1">
              <a:buClr>
                <a:srgbClr val="255054"/>
              </a:buClr>
              <a:buFont typeface="Calibri" panose="020F0502020204030204" pitchFamily="34" charset="0"/>
              <a:buChar char="•"/>
            </a:pPr>
            <a:r>
              <a:rPr lang="en-US" dirty="0"/>
              <a:t>evaluate long‑term outcomes</a:t>
            </a:r>
          </a:p>
          <a:p>
            <a:pPr>
              <a:buClr>
                <a:srgbClr val="255054"/>
              </a:buClr>
              <a:buFont typeface="Calibri" panose="020F0502020204030204" pitchFamily="34" charset="0"/>
              <a:buChar char="•"/>
            </a:pPr>
            <a:r>
              <a:rPr lang="en-US" dirty="0"/>
              <a:t>Support informed decision‑making</a:t>
            </a:r>
          </a:p>
        </p:txBody>
      </p:sp>
      <p:pic>
        <p:nvPicPr>
          <p:cNvPr id="6" name="Picture 5" descr="A conceptual illustration of a model. A realistic forest stand (representing reality) is turned into a simplified representation of tree icons on a grid. This model forest is then shown progressing into several scenarios (harvest, wildfire, and undisturbed growth). A multitude of arrows pointing from these scenarios imply a countless number of further scenarios which can be tested.">
            <a:extLst>
              <a:ext uri="{FF2B5EF4-FFF2-40B4-BE49-F238E27FC236}">
                <a16:creationId xmlns:a16="http://schemas.microsoft.com/office/drawing/2014/main" id="{57534BE3-B3A6-AF5E-22F9-A59E1FD9D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046" y="2965704"/>
            <a:ext cx="5943600" cy="3121025"/>
          </a:xfrm>
          <a:prstGeom prst="rect">
            <a:avLst/>
          </a:prstGeom>
          <a:ln w="3175">
            <a:solidFill>
              <a:schemeClr val="accent3"/>
            </a:solidFill>
          </a:ln>
        </p:spPr>
      </p:pic>
    </p:spTree>
    <p:extLst>
      <p:ext uri="{BB962C8B-B14F-4D97-AF65-F5344CB8AC3E}">
        <p14:creationId xmlns:p14="http://schemas.microsoft.com/office/powerpoint/2010/main" val="2810955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9701190-74B5-E9FC-B20F-9E8D830900B3}"/>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800"/>
              </a:spcAft>
            </a:pPr>
            <a:r>
              <a:rPr lang="en-US" b="1" kern="100" dirty="0">
                <a:latin typeface="Aptos" panose="020B0004020202020204" pitchFamily="34" charset="0"/>
                <a:ea typeface="Aptos" panose="020B0004020202020204" pitchFamily="34" charset="0"/>
                <a:cs typeface="Times New Roman" panose="02020603050405020304" pitchFamily="18" charset="0"/>
              </a:rPr>
              <a:t>What Models Help Us Do</a:t>
            </a: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7" name="Text Placeholder 3">
            <a:extLst>
              <a:ext uri="{FF2B5EF4-FFF2-40B4-BE49-F238E27FC236}">
                <a16:creationId xmlns:a16="http://schemas.microsoft.com/office/drawing/2014/main" id="{42DA6835-B0AC-6999-BB69-6163C1A48178}"/>
              </a:ext>
            </a:extLst>
          </p:cNvPr>
          <p:cNvSpPr txBox="1">
            <a:spLocks/>
          </p:cNvSpPr>
          <p:nvPr/>
        </p:nvSpPr>
        <p:spPr>
          <a:xfrm>
            <a:off x="831851" y="2752388"/>
            <a:ext cx="10515600"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buClr>
                <a:srgbClr val="255054"/>
              </a:buClr>
              <a:buSzPct val="100000"/>
              <a:tabLst>
                <a:tab pos="457200" algn="l"/>
              </a:tabLst>
            </a:pPr>
            <a:r>
              <a:rPr lang="en-US" dirty="0"/>
              <a:t>Test management options</a:t>
            </a:r>
          </a:p>
          <a:p>
            <a:pPr lvl="1">
              <a:spcAft>
                <a:spcPts val="800"/>
              </a:spcAft>
              <a:buClr>
                <a:srgbClr val="255054"/>
              </a:buClr>
              <a:buSzPct val="100000"/>
              <a:tabLst>
                <a:tab pos="457200" algn="l"/>
              </a:tabLst>
            </a:pPr>
            <a:r>
              <a:rPr lang="en-US" dirty="0"/>
              <a:t>Evaluate harvest patterns and silviculture treatments</a:t>
            </a:r>
          </a:p>
          <a:p>
            <a:pPr>
              <a:spcAft>
                <a:spcPts val="800"/>
              </a:spcAft>
              <a:buClr>
                <a:srgbClr val="255054"/>
              </a:buClr>
              <a:buSzPct val="100000"/>
              <a:tabLst>
                <a:tab pos="457200" algn="l"/>
              </a:tabLst>
            </a:pPr>
            <a:r>
              <a:rPr lang="en-US" dirty="0"/>
              <a:t>Understand stand and landscape dynamics</a:t>
            </a:r>
          </a:p>
          <a:p>
            <a:pPr lvl="1">
              <a:spcAft>
                <a:spcPts val="800"/>
              </a:spcAft>
              <a:buClr>
                <a:srgbClr val="255054"/>
              </a:buClr>
              <a:buSzPct val="100000"/>
              <a:tabLst>
                <a:tab pos="457200" algn="l"/>
              </a:tabLst>
            </a:pPr>
            <a:r>
              <a:rPr lang="en-US" dirty="0"/>
              <a:t>Interactions among species, disturbances, </a:t>
            </a:r>
          </a:p>
          <a:p>
            <a:pPr marL="457200" lvl="1" indent="0">
              <a:spcAft>
                <a:spcPts val="800"/>
              </a:spcAft>
              <a:buClr>
                <a:srgbClr val="255054"/>
              </a:buClr>
              <a:buSzPct val="100000"/>
              <a:buNone/>
              <a:tabLst>
                <a:tab pos="457200" algn="l"/>
              </a:tabLst>
            </a:pPr>
            <a:r>
              <a:rPr lang="en-US" dirty="0"/>
              <a:t>environmental conditions</a:t>
            </a:r>
          </a:p>
          <a:p>
            <a:pPr>
              <a:spcAft>
                <a:spcPts val="800"/>
              </a:spcAft>
              <a:buClr>
                <a:srgbClr val="255054"/>
              </a:buClr>
              <a:buSzPct val="100000"/>
              <a:tabLst>
                <a:tab pos="457200" algn="l"/>
              </a:tabLst>
            </a:pPr>
            <a:r>
              <a:rPr lang="en-US" dirty="0"/>
              <a:t>Forecast growth, yield, and timber value</a:t>
            </a:r>
          </a:p>
          <a:p>
            <a:pPr>
              <a:spcAft>
                <a:spcPts val="800"/>
              </a:spcAft>
              <a:buClr>
                <a:srgbClr val="255054"/>
              </a:buClr>
              <a:buSzPct val="100000"/>
              <a:tabLst>
                <a:tab pos="457200" algn="l"/>
              </a:tabLst>
            </a:pPr>
            <a:r>
              <a:rPr lang="en-US" dirty="0"/>
              <a:t>Support assessments of carbon and habitat dynamics</a:t>
            </a:r>
          </a:p>
          <a:p>
            <a:endParaRPr lang="en-US" dirty="0"/>
          </a:p>
        </p:txBody>
      </p:sp>
      <p:pic>
        <p:nvPicPr>
          <p:cNvPr id="3" name="Picture 2">
            <a:extLst>
              <a:ext uri="{FF2B5EF4-FFF2-40B4-BE49-F238E27FC236}">
                <a16:creationId xmlns:a16="http://schemas.microsoft.com/office/drawing/2014/main" id="{6328F016-45B4-BC99-6C79-E00179F2C143}"/>
              </a:ext>
            </a:extLst>
          </p:cNvPr>
          <p:cNvPicPr>
            <a:picLocks noChangeAspect="1"/>
          </p:cNvPicPr>
          <p:nvPr/>
        </p:nvPicPr>
        <p:blipFill>
          <a:blip r:embed="rId3"/>
          <a:stretch>
            <a:fillRect/>
          </a:stretch>
        </p:blipFill>
        <p:spPr>
          <a:xfrm>
            <a:off x="8121559" y="4060226"/>
            <a:ext cx="1295581" cy="1257475"/>
          </a:xfrm>
          <a:prstGeom prst="rect">
            <a:avLst/>
          </a:prstGeom>
        </p:spPr>
      </p:pic>
      <p:pic>
        <p:nvPicPr>
          <p:cNvPr id="5" name="Picture 4">
            <a:extLst>
              <a:ext uri="{FF2B5EF4-FFF2-40B4-BE49-F238E27FC236}">
                <a16:creationId xmlns:a16="http://schemas.microsoft.com/office/drawing/2014/main" id="{02D589F6-E549-9ED1-C2AD-FD2C598D74B0}"/>
              </a:ext>
            </a:extLst>
          </p:cNvPr>
          <p:cNvPicPr>
            <a:picLocks noChangeAspect="1"/>
          </p:cNvPicPr>
          <p:nvPr/>
        </p:nvPicPr>
        <p:blipFill>
          <a:blip r:embed="rId4"/>
          <a:stretch>
            <a:fillRect/>
          </a:stretch>
        </p:blipFill>
        <p:spPr>
          <a:xfrm>
            <a:off x="9742394" y="3200230"/>
            <a:ext cx="1343212" cy="2438740"/>
          </a:xfrm>
          <a:prstGeom prst="rect">
            <a:avLst/>
          </a:prstGeom>
        </p:spPr>
      </p:pic>
      <p:pic>
        <p:nvPicPr>
          <p:cNvPr id="9" name="Picture 8">
            <a:extLst>
              <a:ext uri="{FF2B5EF4-FFF2-40B4-BE49-F238E27FC236}">
                <a16:creationId xmlns:a16="http://schemas.microsoft.com/office/drawing/2014/main" id="{E90D3663-5F75-6887-E32F-35F40297BD8C}"/>
              </a:ext>
            </a:extLst>
          </p:cNvPr>
          <p:cNvPicPr>
            <a:picLocks noChangeAspect="1"/>
          </p:cNvPicPr>
          <p:nvPr/>
        </p:nvPicPr>
        <p:blipFill>
          <a:blip r:embed="rId5"/>
          <a:stretch>
            <a:fillRect/>
          </a:stretch>
        </p:blipFill>
        <p:spPr>
          <a:xfrm>
            <a:off x="8418539" y="1675255"/>
            <a:ext cx="1487551" cy="1753745"/>
          </a:xfrm>
          <a:prstGeom prst="rect">
            <a:avLst/>
          </a:prstGeom>
        </p:spPr>
      </p:pic>
    </p:spTree>
    <p:extLst>
      <p:ext uri="{BB962C8B-B14F-4D97-AF65-F5344CB8AC3E}">
        <p14:creationId xmlns:p14="http://schemas.microsoft.com/office/powerpoint/2010/main" val="1313754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8E884-DA31-9B66-D8B0-885EE135508F}"/>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27350272-C482-EDA4-7128-D2569FBD3612}"/>
              </a:ext>
            </a:extLst>
          </p:cNvPr>
          <p:cNvSpPr txBox="1">
            <a:spLocks/>
          </p:cNvSpPr>
          <p:nvPr/>
        </p:nvSpPr>
        <p:spPr>
          <a:xfrm>
            <a:off x="838200" y="1844130"/>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Stand‑Scale Models</a:t>
            </a:r>
            <a:endParaRPr lang="en-US" dirty="0"/>
          </a:p>
        </p:txBody>
      </p:sp>
      <p:sp>
        <p:nvSpPr>
          <p:cNvPr id="3" name="Text Placeholder 3">
            <a:extLst>
              <a:ext uri="{FF2B5EF4-FFF2-40B4-BE49-F238E27FC236}">
                <a16:creationId xmlns:a16="http://schemas.microsoft.com/office/drawing/2014/main" id="{47B6BD99-5A80-A777-5E0F-345C188205B1}"/>
              </a:ext>
            </a:extLst>
          </p:cNvPr>
          <p:cNvSpPr txBox="1">
            <a:spLocks/>
          </p:cNvSpPr>
          <p:nvPr/>
        </p:nvSpPr>
        <p:spPr>
          <a:xfrm>
            <a:off x="527051" y="2797775"/>
            <a:ext cx="5880099"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255054"/>
              </a:buClr>
            </a:pPr>
            <a:r>
              <a:rPr lang="en-US" dirty="0"/>
              <a:t>Focus on individual stands</a:t>
            </a:r>
          </a:p>
          <a:p>
            <a:pPr lvl="1">
              <a:buClr>
                <a:srgbClr val="255054"/>
              </a:buClr>
            </a:pPr>
            <a:r>
              <a:rPr lang="en-US" dirty="0"/>
              <a:t>Simulate growth, competition and mortality dynamics</a:t>
            </a:r>
          </a:p>
          <a:p>
            <a:pPr lvl="0">
              <a:buClr>
                <a:srgbClr val="255054"/>
              </a:buClr>
            </a:pPr>
            <a:r>
              <a:rPr lang="en-US" dirty="0"/>
              <a:t>May be individual‑tree or whole‑stand</a:t>
            </a:r>
          </a:p>
          <a:p>
            <a:pPr lvl="0">
              <a:buClr>
                <a:srgbClr val="255054"/>
              </a:buClr>
            </a:pPr>
            <a:r>
              <a:rPr lang="en-US" dirty="0"/>
              <a:t>Useful for silviculture and stand‑level decisions</a:t>
            </a:r>
          </a:p>
          <a:p>
            <a:pPr>
              <a:buClr>
                <a:srgbClr val="255054"/>
              </a:buClr>
              <a:buFont typeface="Calibri" panose="020F0502020204030204" pitchFamily="34" charset="0"/>
              <a:buChar char="•"/>
            </a:pPr>
            <a:endParaRPr lang="en-US" dirty="0"/>
          </a:p>
        </p:txBody>
      </p:sp>
      <p:pic>
        <p:nvPicPr>
          <p:cNvPr id="7" name="Picture 6">
            <a:extLst>
              <a:ext uri="{FF2B5EF4-FFF2-40B4-BE49-F238E27FC236}">
                <a16:creationId xmlns:a16="http://schemas.microsoft.com/office/drawing/2014/main" id="{E922EC19-6993-1DFD-F214-4D8AA1EEFB22}"/>
              </a:ext>
            </a:extLst>
          </p:cNvPr>
          <p:cNvPicPr>
            <a:picLocks noChangeAspect="1"/>
          </p:cNvPicPr>
          <p:nvPr/>
        </p:nvPicPr>
        <p:blipFill>
          <a:blip r:embed="rId3"/>
          <a:stretch>
            <a:fillRect/>
          </a:stretch>
        </p:blipFill>
        <p:spPr>
          <a:xfrm>
            <a:off x="6010656" y="1844130"/>
            <a:ext cx="2896004" cy="2181529"/>
          </a:xfrm>
          <a:prstGeom prst="rect">
            <a:avLst/>
          </a:prstGeom>
        </p:spPr>
      </p:pic>
      <p:pic>
        <p:nvPicPr>
          <p:cNvPr id="9" name="Picture 8">
            <a:extLst>
              <a:ext uri="{FF2B5EF4-FFF2-40B4-BE49-F238E27FC236}">
                <a16:creationId xmlns:a16="http://schemas.microsoft.com/office/drawing/2014/main" id="{ED3145D0-EC4E-4CF7-E09A-104A4A6636FA}"/>
              </a:ext>
            </a:extLst>
          </p:cNvPr>
          <p:cNvPicPr>
            <a:picLocks noChangeAspect="1"/>
          </p:cNvPicPr>
          <p:nvPr/>
        </p:nvPicPr>
        <p:blipFill>
          <a:blip r:embed="rId4"/>
          <a:stretch>
            <a:fillRect/>
          </a:stretch>
        </p:blipFill>
        <p:spPr>
          <a:xfrm rot="2329433">
            <a:off x="8644042" y="3619798"/>
            <a:ext cx="1219370" cy="981212"/>
          </a:xfrm>
          <a:prstGeom prst="rect">
            <a:avLst/>
          </a:prstGeom>
        </p:spPr>
      </p:pic>
      <p:pic>
        <p:nvPicPr>
          <p:cNvPr id="11" name="Picture 10">
            <a:extLst>
              <a:ext uri="{FF2B5EF4-FFF2-40B4-BE49-F238E27FC236}">
                <a16:creationId xmlns:a16="http://schemas.microsoft.com/office/drawing/2014/main" id="{2441C115-A799-9C4E-E89F-3DDE808F077E}"/>
              </a:ext>
            </a:extLst>
          </p:cNvPr>
          <p:cNvPicPr>
            <a:picLocks noChangeAspect="1"/>
          </p:cNvPicPr>
          <p:nvPr/>
        </p:nvPicPr>
        <p:blipFill>
          <a:blip r:embed="rId5"/>
          <a:stretch>
            <a:fillRect/>
          </a:stretch>
        </p:blipFill>
        <p:spPr>
          <a:xfrm>
            <a:off x="8959471" y="4546341"/>
            <a:ext cx="2705478" cy="1886213"/>
          </a:xfrm>
          <a:prstGeom prst="rect">
            <a:avLst/>
          </a:prstGeom>
        </p:spPr>
      </p:pic>
    </p:spTree>
    <p:extLst>
      <p:ext uri="{BB962C8B-B14F-4D97-AF65-F5344CB8AC3E}">
        <p14:creationId xmlns:p14="http://schemas.microsoft.com/office/powerpoint/2010/main" val="111286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F5E80-EA44-F7B5-B4A2-65C43677A22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6769F95-FC15-DA2A-78DC-EC80050309FB}"/>
              </a:ext>
            </a:extLst>
          </p:cNvPr>
          <p:cNvSpPr txBox="1">
            <a:spLocks/>
          </p:cNvSpPr>
          <p:nvPr/>
        </p:nvSpPr>
        <p:spPr>
          <a:xfrm>
            <a:off x="838200" y="1648856"/>
            <a:ext cx="10515600" cy="953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Landscape‑Scale Models</a:t>
            </a:r>
            <a:endParaRPr lang="en-US" dirty="0"/>
          </a:p>
        </p:txBody>
      </p:sp>
      <p:sp>
        <p:nvSpPr>
          <p:cNvPr id="3" name="Text Placeholder 3">
            <a:extLst>
              <a:ext uri="{FF2B5EF4-FFF2-40B4-BE49-F238E27FC236}">
                <a16:creationId xmlns:a16="http://schemas.microsoft.com/office/drawing/2014/main" id="{E89A5D1C-5964-EB18-C79E-05413CA62CBD}"/>
              </a:ext>
            </a:extLst>
          </p:cNvPr>
          <p:cNvSpPr txBox="1">
            <a:spLocks/>
          </p:cNvSpPr>
          <p:nvPr/>
        </p:nvSpPr>
        <p:spPr>
          <a:xfrm>
            <a:off x="527051" y="2512025"/>
            <a:ext cx="6284594" cy="3093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255054"/>
              </a:buClr>
            </a:pPr>
            <a:r>
              <a:rPr lang="en-US" dirty="0"/>
              <a:t>Cover large areas with many stands</a:t>
            </a:r>
          </a:p>
          <a:p>
            <a:pPr lvl="0">
              <a:buClr>
                <a:srgbClr val="255054"/>
              </a:buClr>
            </a:pPr>
            <a:r>
              <a:rPr lang="en-US" dirty="0"/>
              <a:t>Include disturbance regimes, land‑use changes, and long‑term planning</a:t>
            </a:r>
          </a:p>
          <a:p>
            <a:pPr lvl="0">
              <a:buClr>
                <a:srgbClr val="255054"/>
              </a:buClr>
            </a:pPr>
            <a:r>
              <a:rPr lang="en-US" dirty="0"/>
              <a:t>Examples: FSSIM, Patchworks, LANDIS-II</a:t>
            </a:r>
          </a:p>
          <a:p>
            <a:pPr lvl="0">
              <a:buClr>
                <a:srgbClr val="255054"/>
              </a:buClr>
            </a:pPr>
            <a:r>
              <a:rPr lang="en-US" dirty="0"/>
              <a:t>Potential Applications:</a:t>
            </a:r>
          </a:p>
          <a:p>
            <a:pPr lvl="1">
              <a:buClr>
                <a:srgbClr val="255054"/>
              </a:buClr>
            </a:pPr>
            <a:r>
              <a:rPr lang="en-US" dirty="0"/>
              <a:t>How would fires and pest outbreaks influence future timber supply?</a:t>
            </a:r>
          </a:p>
          <a:p>
            <a:pPr lvl="1">
              <a:buClr>
                <a:srgbClr val="255054"/>
              </a:buClr>
            </a:pPr>
            <a:r>
              <a:rPr lang="en-US" dirty="0"/>
              <a:t>What are the effects of climate change on forests?</a:t>
            </a:r>
          </a:p>
          <a:p>
            <a:pPr lvl="2">
              <a:buClr>
                <a:srgbClr val="255054"/>
              </a:buClr>
            </a:pPr>
            <a:r>
              <a:rPr lang="en-US" dirty="0"/>
              <a:t>wildfire and forest health dynamics</a:t>
            </a:r>
          </a:p>
          <a:p>
            <a:pPr>
              <a:buClr>
                <a:srgbClr val="255054"/>
              </a:buClr>
              <a:buFont typeface="Calibri" panose="020F0502020204030204" pitchFamily="34" charset="0"/>
              <a:buChar char="•"/>
            </a:pPr>
            <a:endParaRPr lang="en-US" dirty="0"/>
          </a:p>
        </p:txBody>
      </p:sp>
      <p:pic>
        <p:nvPicPr>
          <p:cNvPr id="8" name="Picture 7">
            <a:extLst>
              <a:ext uri="{FF2B5EF4-FFF2-40B4-BE49-F238E27FC236}">
                <a16:creationId xmlns:a16="http://schemas.microsoft.com/office/drawing/2014/main" id="{22844874-F8B5-C7A6-BDE6-B2121D1F7A2D}"/>
              </a:ext>
            </a:extLst>
          </p:cNvPr>
          <p:cNvPicPr>
            <a:picLocks noChangeAspect="1"/>
          </p:cNvPicPr>
          <p:nvPr/>
        </p:nvPicPr>
        <p:blipFill>
          <a:blip r:embed="rId3"/>
          <a:stretch>
            <a:fillRect/>
          </a:stretch>
        </p:blipFill>
        <p:spPr>
          <a:xfrm>
            <a:off x="6811645" y="1739332"/>
            <a:ext cx="2647662" cy="2320894"/>
          </a:xfrm>
          <a:prstGeom prst="rect">
            <a:avLst/>
          </a:prstGeom>
        </p:spPr>
      </p:pic>
      <p:pic>
        <p:nvPicPr>
          <p:cNvPr id="10" name="Picture 9">
            <a:extLst>
              <a:ext uri="{FF2B5EF4-FFF2-40B4-BE49-F238E27FC236}">
                <a16:creationId xmlns:a16="http://schemas.microsoft.com/office/drawing/2014/main" id="{0D83E6B8-0019-A046-A10E-97D345B51356}"/>
              </a:ext>
            </a:extLst>
          </p:cNvPr>
          <p:cNvPicPr>
            <a:picLocks noChangeAspect="1"/>
          </p:cNvPicPr>
          <p:nvPr/>
        </p:nvPicPr>
        <p:blipFill>
          <a:blip r:embed="rId4"/>
          <a:stretch>
            <a:fillRect/>
          </a:stretch>
        </p:blipFill>
        <p:spPr>
          <a:xfrm>
            <a:off x="9055788" y="4060226"/>
            <a:ext cx="2934109" cy="2553056"/>
          </a:xfrm>
          <a:prstGeom prst="rect">
            <a:avLst/>
          </a:prstGeom>
        </p:spPr>
      </p:pic>
      <p:pic>
        <p:nvPicPr>
          <p:cNvPr id="12" name="Picture 11">
            <a:extLst>
              <a:ext uri="{FF2B5EF4-FFF2-40B4-BE49-F238E27FC236}">
                <a16:creationId xmlns:a16="http://schemas.microsoft.com/office/drawing/2014/main" id="{2D6D556A-E085-059E-48AE-5678124F6C27}"/>
              </a:ext>
            </a:extLst>
          </p:cNvPr>
          <p:cNvPicPr>
            <a:picLocks noChangeAspect="1"/>
          </p:cNvPicPr>
          <p:nvPr/>
        </p:nvPicPr>
        <p:blipFill>
          <a:blip r:embed="rId5"/>
          <a:stretch>
            <a:fillRect/>
          </a:stretch>
        </p:blipFill>
        <p:spPr>
          <a:xfrm rot="2403549">
            <a:off x="9079251" y="3711551"/>
            <a:ext cx="854048" cy="687242"/>
          </a:xfrm>
          <a:prstGeom prst="rect">
            <a:avLst/>
          </a:prstGeom>
        </p:spPr>
      </p:pic>
      <p:sp>
        <p:nvSpPr>
          <p:cNvPr id="4" name="Title 1">
            <a:extLst>
              <a:ext uri="{FF2B5EF4-FFF2-40B4-BE49-F238E27FC236}">
                <a16:creationId xmlns:a16="http://schemas.microsoft.com/office/drawing/2014/main" id="{1E02DE45-0D2A-1616-7EDD-FF0F1FE7CBDD}"/>
              </a:ext>
            </a:extLst>
          </p:cNvPr>
          <p:cNvSpPr txBox="1">
            <a:spLocks/>
          </p:cNvSpPr>
          <p:nvPr/>
        </p:nvSpPr>
        <p:spPr>
          <a:xfrm rot="20404602">
            <a:off x="6190103" y="4014883"/>
            <a:ext cx="3137577" cy="12380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2000" b="1" dirty="0">
                <a:solidFill>
                  <a:schemeClr val="accent2"/>
                </a:solidFill>
                <a:latin typeface="Aparajita" panose="02020603050405020304" pitchFamily="18" charset="0"/>
                <a:cs typeface="Aparajita" panose="02020603050405020304" pitchFamily="18" charset="0"/>
              </a:rPr>
              <a:t>Poll</a:t>
            </a:r>
            <a:endParaRPr lang="en-US" sz="12000" b="1" dirty="0">
              <a:solidFill>
                <a:schemeClr val="accent2"/>
              </a:solidFill>
              <a:latin typeface="Aparajita" panose="02020603050405020304" pitchFamily="18" charset="0"/>
              <a:cs typeface="Aparajita" panose="02020603050405020304" pitchFamily="18" charset="0"/>
            </a:endParaRPr>
          </a:p>
        </p:txBody>
      </p:sp>
    </p:spTree>
    <p:extLst>
      <p:ext uri="{BB962C8B-B14F-4D97-AF65-F5344CB8AC3E}">
        <p14:creationId xmlns:p14="http://schemas.microsoft.com/office/powerpoint/2010/main" val="35145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2187</TotalTime>
  <Words>3028</Words>
  <Application>Microsoft Office PowerPoint</Application>
  <PresentationFormat>Widescreen</PresentationFormat>
  <Paragraphs>527</Paragraphs>
  <Slides>31</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Aparajita</vt:lpstr>
      <vt:lpstr>Aptos</vt:lpstr>
      <vt:lpstr>Arial</vt:lpstr>
      <vt:lpstr>Calibri</vt:lpstr>
      <vt:lpstr>Source Sans 3</vt:lpstr>
      <vt:lpstr>Wingdings</vt:lpstr>
      <vt:lpstr>Office Theme</vt:lpstr>
      <vt:lpstr>Stand-Scale Forest Models in B.C.: Which one works for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Quiz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Farook, Safriya FOR:EX</dc:creator>
  <cp:lastModifiedBy>Hall, Erin FOR:EX</cp:lastModifiedBy>
  <cp:revision>19</cp:revision>
  <dcterms:created xsi:type="dcterms:W3CDTF">2023-02-09T17:28:42Z</dcterms:created>
  <dcterms:modified xsi:type="dcterms:W3CDTF">2026-02-18T20:51:18Z</dcterms:modified>
</cp:coreProperties>
</file>